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2" r:id="rId4"/>
    <p:sldId id="258" r:id="rId5"/>
    <p:sldId id="260" r:id="rId6"/>
    <p:sldId id="261" r:id="rId7"/>
    <p:sldId id="283" r:id="rId8"/>
    <p:sldId id="281" r:id="rId9"/>
    <p:sldId id="263" r:id="rId10"/>
    <p:sldId id="262" r:id="rId11"/>
    <p:sldId id="264"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5" r:id="rId26"/>
    <p:sldId id="284" r:id="rId27"/>
    <p:sldId id="286" r:id="rId28"/>
    <p:sldId id="266" r:id="rId29"/>
    <p:sldId id="267" r:id="rId30"/>
    <p:sldId id="26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3"/>
    <p:restoredTop sz="96327"/>
  </p:normalViewPr>
  <p:slideViewPr>
    <p:cSldViewPr snapToGrid="0">
      <p:cViewPr varScale="1">
        <p:scale>
          <a:sx n="147" d="100"/>
          <a:sy n="147" d="100"/>
        </p:scale>
        <p:origin x="22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6/21/23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6/21/23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kaggle.com/competitions/icr-identify-age-related-condition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483D-D4E8-C84D-C921-F2C32049F38C}"/>
              </a:ext>
            </a:extLst>
          </p:cNvPr>
          <p:cNvSpPr>
            <a:spLocks noGrp="1"/>
          </p:cNvSpPr>
          <p:nvPr>
            <p:ph type="ctrTitle"/>
          </p:nvPr>
        </p:nvSpPr>
        <p:spPr/>
        <p:txBody>
          <a:bodyPr/>
          <a:lstStyle/>
          <a:p>
            <a:r>
              <a:rPr lang="pt-BR" sz="6000" dirty="0"/>
              <a:t>Neural Networks</a:t>
            </a:r>
            <a:br>
              <a:rPr lang="pt-BR" dirty="0"/>
            </a:br>
            <a:r>
              <a:rPr lang="pt-BR" sz="2800" cap="none" dirty="0"/>
              <a:t>Bootcamp Data Science &amp; Machine Learning</a:t>
            </a:r>
            <a:endParaRPr lang="pt-BR" sz="2800" dirty="0"/>
          </a:p>
        </p:txBody>
      </p:sp>
      <p:sp>
        <p:nvSpPr>
          <p:cNvPr id="3" name="Subtitle 2">
            <a:extLst>
              <a:ext uri="{FF2B5EF4-FFF2-40B4-BE49-F238E27FC236}">
                <a16:creationId xmlns:a16="http://schemas.microsoft.com/office/drawing/2014/main" id="{BCA841E6-208A-F212-F272-C2A2D6F4B31C}"/>
              </a:ext>
            </a:extLst>
          </p:cNvPr>
          <p:cNvSpPr>
            <a:spLocks noGrp="1"/>
          </p:cNvSpPr>
          <p:nvPr>
            <p:ph type="subTitle" idx="1"/>
          </p:nvPr>
        </p:nvSpPr>
        <p:spPr/>
        <p:txBody>
          <a:bodyPr/>
          <a:lstStyle/>
          <a:p>
            <a:r>
              <a:rPr lang="en-US" dirty="0"/>
              <a:t>Bruno motta</a:t>
            </a:r>
          </a:p>
        </p:txBody>
      </p:sp>
      <p:pic>
        <p:nvPicPr>
          <p:cNvPr id="1030" name="Picture 6" descr="Vestibular Infnet - Vestibular Instituto Infnet">
            <a:extLst>
              <a:ext uri="{FF2B5EF4-FFF2-40B4-BE49-F238E27FC236}">
                <a16:creationId xmlns:a16="http://schemas.microsoft.com/office/drawing/2014/main" id="{F8741187-C037-49A1-1FEB-B49A9E726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8613" y="166410"/>
            <a:ext cx="2862202" cy="86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102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7"/>
            <a:ext cx="8750826" cy="6158429"/>
          </a:xfrm>
        </p:spPr>
        <p:txBody>
          <a:bodyPr>
            <a:noAutofit/>
          </a:bodyPr>
          <a:lstStyle/>
          <a:p>
            <a:pPr marL="0" indent="0" algn="ctr">
              <a:spcBef>
                <a:spcPts val="400"/>
              </a:spcBef>
              <a:buNone/>
            </a:pPr>
            <a:r>
              <a:rPr lang="en-CA" sz="2000" b="1" dirty="0"/>
              <a:t>FILES AND FIELD DESCRIPTIONS</a:t>
            </a:r>
          </a:p>
          <a:p>
            <a:pPr marL="0" indent="0" algn="ctr">
              <a:spcBef>
                <a:spcPts val="400"/>
              </a:spcBef>
              <a:buNone/>
            </a:pPr>
            <a:endParaRPr lang="en-CA" sz="1800" dirty="0"/>
          </a:p>
          <a:p>
            <a:pPr marL="0" indent="0">
              <a:spcBef>
                <a:spcPts val="400"/>
              </a:spcBef>
              <a:buNone/>
            </a:pPr>
            <a:r>
              <a:rPr lang="en-CA" sz="1800" b="1" dirty="0" err="1"/>
              <a:t>greeks.csv</a:t>
            </a:r>
            <a:r>
              <a:rPr lang="en-CA" sz="1800" b="1" dirty="0"/>
              <a:t> </a:t>
            </a:r>
            <a:r>
              <a:rPr lang="en-CA" sz="1800" dirty="0"/>
              <a:t>- Supplemental metadata, only available for the training set.</a:t>
            </a:r>
          </a:p>
          <a:p>
            <a:pPr>
              <a:spcBef>
                <a:spcPts val="400"/>
              </a:spcBef>
            </a:pPr>
            <a:r>
              <a:rPr lang="en-CA" sz="1800" b="1" dirty="0"/>
              <a:t>Alpha</a:t>
            </a:r>
            <a:r>
              <a:rPr lang="en-CA" sz="1800" dirty="0"/>
              <a:t> </a:t>
            </a:r>
            <a:r>
              <a:rPr lang="en-CA" sz="1800" dirty="0">
                <a:sym typeface="Wingdings" pitchFamily="2" charset="2"/>
              </a:rPr>
              <a:t></a:t>
            </a:r>
            <a:r>
              <a:rPr lang="en-CA" sz="1800" dirty="0"/>
              <a:t> Identifies the type of age-related condition, if present.</a:t>
            </a:r>
          </a:p>
          <a:p>
            <a:pPr lvl="1">
              <a:spcBef>
                <a:spcPts val="400"/>
              </a:spcBef>
            </a:pPr>
            <a:r>
              <a:rPr lang="en-CA" sz="1600" b="1" dirty="0"/>
              <a:t>A</a:t>
            </a:r>
            <a:r>
              <a:rPr lang="en-CA" sz="1600" b="1" dirty="0">
                <a:sym typeface="Wingdings" pitchFamily="2" charset="2"/>
              </a:rPr>
              <a:t>:</a:t>
            </a:r>
            <a:r>
              <a:rPr lang="en-CA" sz="1600" dirty="0"/>
              <a:t> No age-related condition. Corresponds to class 0.</a:t>
            </a:r>
          </a:p>
          <a:p>
            <a:pPr lvl="1">
              <a:spcBef>
                <a:spcPts val="400"/>
              </a:spcBef>
            </a:pPr>
            <a:r>
              <a:rPr lang="en-CA" sz="1600" b="1" dirty="0"/>
              <a:t>B, D, G: </a:t>
            </a:r>
            <a:r>
              <a:rPr lang="en-CA" sz="1600" dirty="0"/>
              <a:t>The three age-related conditions. Correspond to class 1.</a:t>
            </a:r>
          </a:p>
          <a:p>
            <a:pPr>
              <a:spcBef>
                <a:spcPts val="400"/>
              </a:spcBef>
            </a:pPr>
            <a:r>
              <a:rPr lang="en-CA" sz="2000" b="1" dirty="0"/>
              <a:t>Beta, Gamma, Delta:</a:t>
            </a:r>
            <a:r>
              <a:rPr lang="en-CA" sz="2000" dirty="0"/>
              <a:t> Three experimental characteristics.</a:t>
            </a:r>
          </a:p>
          <a:p>
            <a:pPr>
              <a:spcBef>
                <a:spcPts val="400"/>
              </a:spcBef>
            </a:pPr>
            <a:r>
              <a:rPr lang="en-CA" sz="1800" b="1" dirty="0"/>
              <a:t>Epsilon </a:t>
            </a:r>
            <a:r>
              <a:rPr lang="en-CA" sz="1800" dirty="0">
                <a:sym typeface="Wingdings" pitchFamily="2" charset="2"/>
              </a:rPr>
              <a:t></a:t>
            </a:r>
            <a:r>
              <a:rPr lang="en-CA" sz="1800" b="1" dirty="0"/>
              <a:t> </a:t>
            </a:r>
            <a:r>
              <a:rPr lang="en-CA" sz="1800" dirty="0"/>
              <a:t>The date the data for this subject was collected. </a:t>
            </a:r>
          </a:p>
          <a:p>
            <a:pPr lvl="1">
              <a:spcBef>
                <a:spcPts val="400"/>
              </a:spcBef>
            </a:pPr>
            <a:r>
              <a:rPr lang="en-CA" sz="1600" dirty="0"/>
              <a:t>Note that all of the data in the test set was collected after the training set was collected.</a:t>
            </a:r>
          </a:p>
          <a:p>
            <a:pPr marL="0" indent="0">
              <a:spcBef>
                <a:spcPts val="400"/>
              </a:spcBef>
              <a:buNone/>
            </a:pPr>
            <a:endParaRPr lang="en-CA" sz="1800" dirty="0"/>
          </a:p>
          <a:p>
            <a:pPr marL="0" indent="0">
              <a:spcBef>
                <a:spcPts val="400"/>
              </a:spcBef>
              <a:buNone/>
            </a:pPr>
            <a:r>
              <a:rPr lang="en-CA" sz="1800" b="1" dirty="0" err="1"/>
              <a:t>sample_submission.csv</a:t>
            </a:r>
            <a:r>
              <a:rPr lang="en-CA" sz="1800" dirty="0"/>
              <a:t> - A sample submission file in the correct format. See the Evaluation page for more details.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4BC0D78-EB0E-424C-E85B-B974C34666C7}"/>
              </a:ext>
            </a:extLst>
          </p:cNvPr>
          <p:cNvPicPr>
            <a:picLocks noChangeAspect="1"/>
          </p:cNvPicPr>
          <p:nvPr/>
        </p:nvPicPr>
        <p:blipFill rotWithShape="1">
          <a:blip r:embed="rId3"/>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166089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IMPORTING AND VISUALIZING DATA SETS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F091940-470A-DBD0-9301-32DED9777524}"/>
              </a:ext>
            </a:extLst>
          </p:cNvPr>
          <p:cNvPicPr>
            <a:picLocks noChangeAspect="1"/>
          </p:cNvPicPr>
          <p:nvPr/>
        </p:nvPicPr>
        <p:blipFill>
          <a:blip r:embed="rId3"/>
          <a:stretch>
            <a:fillRect/>
          </a:stretch>
        </p:blipFill>
        <p:spPr>
          <a:xfrm>
            <a:off x="1617984" y="925418"/>
            <a:ext cx="8489411" cy="4580242"/>
          </a:xfrm>
          <a:prstGeom prst="rect">
            <a:avLst/>
          </a:prstGeom>
        </p:spPr>
      </p:pic>
      <p:sp>
        <p:nvSpPr>
          <p:cNvPr id="4" name="Content Placeholder 2">
            <a:extLst>
              <a:ext uri="{FF2B5EF4-FFF2-40B4-BE49-F238E27FC236}">
                <a16:creationId xmlns:a16="http://schemas.microsoft.com/office/drawing/2014/main" id="{F60DA674-C336-71C6-4941-70BAF9E80768}"/>
              </a:ext>
            </a:extLst>
          </p:cNvPr>
          <p:cNvSpPr txBox="1">
            <a:spLocks/>
          </p:cNvSpPr>
          <p:nvPr/>
        </p:nvSpPr>
        <p:spPr>
          <a:xfrm>
            <a:off x="1487277" y="5505660"/>
            <a:ext cx="8750826" cy="122606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We can notice the </a:t>
            </a:r>
            <a:r>
              <a:rPr lang="en-CA" sz="1600" u="sng" dirty="0"/>
              <a:t>Test</a:t>
            </a:r>
            <a:r>
              <a:rPr lang="en-CA" sz="1600" dirty="0"/>
              <a:t> set has only 5 rows and all features are Zeros. It’s only available to show an example of the set that will be used to rank the submissions.</a:t>
            </a:r>
          </a:p>
        </p:txBody>
      </p:sp>
      <p:pic>
        <p:nvPicPr>
          <p:cNvPr id="8" name="Picture 7">
            <a:extLst>
              <a:ext uri="{FF2B5EF4-FFF2-40B4-BE49-F238E27FC236}">
                <a16:creationId xmlns:a16="http://schemas.microsoft.com/office/drawing/2014/main" id="{52B45A82-D003-B3A3-291C-BF210C8A8406}"/>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2965639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DATA DISTRIBUTION</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F4B90C-7EF8-E593-8B40-72BD86734BB5}"/>
              </a:ext>
            </a:extLst>
          </p:cNvPr>
          <p:cNvPicPr>
            <a:picLocks noChangeAspect="1"/>
          </p:cNvPicPr>
          <p:nvPr/>
        </p:nvPicPr>
        <p:blipFill rotWithShape="1">
          <a:blip r:embed="rId3"/>
          <a:srcRect b="71878"/>
          <a:stretch/>
        </p:blipFill>
        <p:spPr>
          <a:xfrm>
            <a:off x="1498294" y="925418"/>
            <a:ext cx="8750826" cy="5394512"/>
          </a:xfrm>
          <a:prstGeom prst="rect">
            <a:avLst/>
          </a:prstGeom>
        </p:spPr>
      </p:pic>
      <p:pic>
        <p:nvPicPr>
          <p:cNvPr id="8" name="Picture 7">
            <a:extLst>
              <a:ext uri="{FF2B5EF4-FFF2-40B4-BE49-F238E27FC236}">
                <a16:creationId xmlns:a16="http://schemas.microsoft.com/office/drawing/2014/main" id="{DD1C7A9F-067C-A4CD-1147-25C5DD378DBE}"/>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3404320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DATA DISTRIBUTION</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F4B90C-7EF8-E593-8B40-72BD86734BB5}"/>
              </a:ext>
            </a:extLst>
          </p:cNvPr>
          <p:cNvPicPr>
            <a:picLocks noChangeAspect="1"/>
          </p:cNvPicPr>
          <p:nvPr/>
        </p:nvPicPr>
        <p:blipFill rotWithShape="1">
          <a:blip r:embed="rId3"/>
          <a:srcRect t="27955" b="45009"/>
          <a:stretch/>
        </p:blipFill>
        <p:spPr>
          <a:xfrm>
            <a:off x="1498294" y="925418"/>
            <a:ext cx="8753889" cy="5187999"/>
          </a:xfrm>
          <a:prstGeom prst="rect">
            <a:avLst/>
          </a:prstGeom>
        </p:spPr>
      </p:pic>
      <p:pic>
        <p:nvPicPr>
          <p:cNvPr id="2" name="Picture 1">
            <a:extLst>
              <a:ext uri="{FF2B5EF4-FFF2-40B4-BE49-F238E27FC236}">
                <a16:creationId xmlns:a16="http://schemas.microsoft.com/office/drawing/2014/main" id="{0EB3E33C-5A01-C25C-2693-2FC1E873CA8F}"/>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293190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DATA DISTRIBUTION</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F4B90C-7EF8-E593-8B40-72BD86734BB5}"/>
              </a:ext>
            </a:extLst>
          </p:cNvPr>
          <p:cNvPicPr>
            <a:picLocks noChangeAspect="1"/>
          </p:cNvPicPr>
          <p:nvPr/>
        </p:nvPicPr>
        <p:blipFill rotWithShape="1">
          <a:blip r:embed="rId3"/>
          <a:srcRect l="35" t="54823" r="-35" b="18141"/>
          <a:stretch/>
        </p:blipFill>
        <p:spPr>
          <a:xfrm>
            <a:off x="1498294" y="925418"/>
            <a:ext cx="8753889" cy="5187999"/>
          </a:xfrm>
          <a:prstGeom prst="rect">
            <a:avLst/>
          </a:prstGeom>
        </p:spPr>
      </p:pic>
      <p:pic>
        <p:nvPicPr>
          <p:cNvPr id="2" name="Picture 1">
            <a:extLst>
              <a:ext uri="{FF2B5EF4-FFF2-40B4-BE49-F238E27FC236}">
                <a16:creationId xmlns:a16="http://schemas.microsoft.com/office/drawing/2014/main" id="{A10D62E5-FBFD-0C02-5327-E5590217EEB8}"/>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99492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DATA DISTRIBUTION</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F4B90C-7EF8-E593-8B40-72BD86734BB5}"/>
              </a:ext>
            </a:extLst>
          </p:cNvPr>
          <p:cNvPicPr>
            <a:picLocks noChangeAspect="1"/>
          </p:cNvPicPr>
          <p:nvPr/>
        </p:nvPicPr>
        <p:blipFill rotWithShape="1">
          <a:blip r:embed="rId3"/>
          <a:srcRect l="161" t="81813" r="-161" b="79"/>
          <a:stretch/>
        </p:blipFill>
        <p:spPr>
          <a:xfrm>
            <a:off x="1498294" y="1066799"/>
            <a:ext cx="8753889" cy="3474720"/>
          </a:xfrm>
          <a:prstGeom prst="rect">
            <a:avLst/>
          </a:prstGeom>
        </p:spPr>
      </p:pic>
      <p:pic>
        <p:nvPicPr>
          <p:cNvPr id="2" name="Picture 1">
            <a:extLst>
              <a:ext uri="{FF2B5EF4-FFF2-40B4-BE49-F238E27FC236}">
                <a16:creationId xmlns:a16="http://schemas.microsoft.com/office/drawing/2014/main" id="{7FB66076-E28D-5BE2-129A-ABB5FC86351A}"/>
              </a:ext>
            </a:extLst>
          </p:cNvPr>
          <p:cNvPicPr>
            <a:picLocks noChangeAspect="1"/>
          </p:cNvPicPr>
          <p:nvPr/>
        </p:nvPicPr>
        <p:blipFill>
          <a:blip r:embed="rId4"/>
          <a:stretch>
            <a:fillRect/>
          </a:stretch>
        </p:blipFill>
        <p:spPr>
          <a:xfrm>
            <a:off x="3925940" y="4682900"/>
            <a:ext cx="3873500" cy="1968500"/>
          </a:xfrm>
          <a:prstGeom prst="rect">
            <a:avLst/>
          </a:prstGeom>
        </p:spPr>
      </p:pic>
      <p:pic>
        <p:nvPicPr>
          <p:cNvPr id="13" name="Picture 12">
            <a:extLst>
              <a:ext uri="{FF2B5EF4-FFF2-40B4-BE49-F238E27FC236}">
                <a16:creationId xmlns:a16="http://schemas.microsoft.com/office/drawing/2014/main" id="{38D49BAE-7E7D-A77F-FD6F-754C872F79D2}"/>
              </a:ext>
            </a:extLst>
          </p:cNvPr>
          <p:cNvPicPr>
            <a:picLocks noChangeAspect="1"/>
          </p:cNvPicPr>
          <p:nvPr/>
        </p:nvPicPr>
        <p:blipFill rotWithShape="1">
          <a:blip r:embed="rId5"/>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344103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DATA DISTRIBUTION</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8AF81825-0D75-DB4D-6830-0543084C11B7}"/>
              </a:ext>
            </a:extLst>
          </p:cNvPr>
          <p:cNvSpPr txBox="1">
            <a:spLocks/>
          </p:cNvSpPr>
          <p:nvPr/>
        </p:nvSpPr>
        <p:spPr>
          <a:xfrm>
            <a:off x="1487277" y="1182162"/>
            <a:ext cx="8750826" cy="531227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2000" u="sng" dirty="0"/>
              <a:t>Observations:</a:t>
            </a:r>
          </a:p>
          <a:p>
            <a:pPr marL="457200" indent="-457200">
              <a:spcBef>
                <a:spcPts val="400"/>
              </a:spcBef>
              <a:buFont typeface="Arial" panose="020B0604020202020204" pitchFamily="34" charset="0"/>
              <a:buAutoNum type="arabicPeriod"/>
            </a:pPr>
            <a:r>
              <a:rPr lang="en-CA" sz="2000" dirty="0"/>
              <a:t>The data set is very imbalanced, with a proportion of 5:1 Classes 0 to 1.</a:t>
            </a:r>
          </a:p>
          <a:p>
            <a:pPr marL="457200" indent="-457200">
              <a:spcBef>
                <a:spcPts val="400"/>
              </a:spcBef>
              <a:buFont typeface="Arial" panose="020B0604020202020204" pitchFamily="34" charset="0"/>
              <a:buAutoNum type="arabicPeriod"/>
            </a:pPr>
            <a:r>
              <a:rPr lang="en-CA" sz="2000" dirty="0"/>
              <a:t>There’s no variable that distinguishes completely both classes.</a:t>
            </a:r>
          </a:p>
          <a:p>
            <a:pPr marL="457200" indent="-457200">
              <a:spcBef>
                <a:spcPts val="400"/>
              </a:spcBef>
              <a:buFont typeface="Arial" panose="020B0604020202020204" pitchFamily="34" charset="0"/>
              <a:buAutoNum type="arabicPeriod"/>
            </a:pPr>
            <a:r>
              <a:rPr lang="en-CA" sz="2000" dirty="0"/>
              <a:t>There’s no variable that can be only found in 1 of the classes.</a:t>
            </a:r>
          </a:p>
          <a:p>
            <a:pPr marL="457200" indent="-457200">
              <a:spcBef>
                <a:spcPts val="400"/>
              </a:spcBef>
              <a:buFont typeface="Arial" panose="020B0604020202020204" pitchFamily="34" charset="0"/>
              <a:buAutoNum type="arabicPeriod"/>
            </a:pPr>
            <a:r>
              <a:rPr lang="en-CA" sz="2000" dirty="0"/>
              <a:t>The range of values varies a lot between features and needs to be scaled.</a:t>
            </a:r>
          </a:p>
          <a:p>
            <a:pPr marL="457200" indent="-457200">
              <a:spcBef>
                <a:spcPts val="400"/>
              </a:spcBef>
              <a:buFont typeface="Arial" panose="020B0604020202020204" pitchFamily="34" charset="0"/>
              <a:buAutoNum type="arabicPeriod"/>
            </a:pPr>
            <a:r>
              <a:rPr lang="en-CA" sz="2000" dirty="0"/>
              <a:t>In most cases, the distribution is similar between classes, with little variations.</a:t>
            </a:r>
          </a:p>
          <a:p>
            <a:pPr marL="457200" indent="-457200">
              <a:spcBef>
                <a:spcPts val="400"/>
              </a:spcBef>
              <a:buFont typeface="Arial" panose="020B0604020202020204" pitchFamily="34" charset="0"/>
              <a:buAutoNum type="arabicPeriod"/>
            </a:pPr>
            <a:endParaRPr lang="en-CA" sz="2000" dirty="0"/>
          </a:p>
          <a:p>
            <a:pPr marL="457200" indent="-457200">
              <a:spcBef>
                <a:spcPts val="400"/>
              </a:spcBef>
              <a:buFont typeface="Arial" panose="020B0604020202020204" pitchFamily="34" charset="0"/>
              <a:buAutoNum type="arabicPeriod"/>
            </a:pPr>
            <a:endParaRPr lang="en-CA" sz="2000" dirty="0"/>
          </a:p>
        </p:txBody>
      </p:sp>
      <p:pic>
        <p:nvPicPr>
          <p:cNvPr id="8" name="Picture 7">
            <a:extLst>
              <a:ext uri="{FF2B5EF4-FFF2-40B4-BE49-F238E27FC236}">
                <a16:creationId xmlns:a16="http://schemas.microsoft.com/office/drawing/2014/main" id="{93B599FB-A427-2A5C-C6CE-4F8026B42F3B}"/>
              </a:ext>
            </a:extLst>
          </p:cNvPr>
          <p:cNvPicPr>
            <a:picLocks noChangeAspect="1"/>
          </p:cNvPicPr>
          <p:nvPr/>
        </p:nvPicPr>
        <p:blipFill rotWithShape="1">
          <a:blip r:embed="rId3"/>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878952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BOX PLOTS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6814A15-96F0-3E36-BC6C-1DD6142E77BF}"/>
              </a:ext>
            </a:extLst>
          </p:cNvPr>
          <p:cNvPicPr>
            <a:picLocks noChangeAspect="1"/>
          </p:cNvPicPr>
          <p:nvPr/>
        </p:nvPicPr>
        <p:blipFill rotWithShape="1">
          <a:blip r:embed="rId3"/>
          <a:srcRect b="71851"/>
          <a:stretch/>
        </p:blipFill>
        <p:spPr>
          <a:xfrm>
            <a:off x="1487277" y="925417"/>
            <a:ext cx="8750826" cy="5399455"/>
          </a:xfrm>
          <a:prstGeom prst="rect">
            <a:avLst/>
          </a:prstGeom>
        </p:spPr>
      </p:pic>
      <p:pic>
        <p:nvPicPr>
          <p:cNvPr id="7" name="Picture 6">
            <a:extLst>
              <a:ext uri="{FF2B5EF4-FFF2-40B4-BE49-F238E27FC236}">
                <a16:creationId xmlns:a16="http://schemas.microsoft.com/office/drawing/2014/main" id="{E46FD9BE-A567-F79C-1DC6-E208018AF36F}"/>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12307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BOX PLOTS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6814A15-96F0-3E36-BC6C-1DD6142E77BF}"/>
              </a:ext>
            </a:extLst>
          </p:cNvPr>
          <p:cNvPicPr>
            <a:picLocks noChangeAspect="1"/>
          </p:cNvPicPr>
          <p:nvPr/>
        </p:nvPicPr>
        <p:blipFill rotWithShape="1">
          <a:blip r:embed="rId3"/>
          <a:srcRect t="27967" b="44941"/>
          <a:stretch/>
        </p:blipFill>
        <p:spPr>
          <a:xfrm>
            <a:off x="1487277" y="925417"/>
            <a:ext cx="8750826" cy="5196709"/>
          </a:xfrm>
          <a:prstGeom prst="rect">
            <a:avLst/>
          </a:prstGeom>
        </p:spPr>
      </p:pic>
      <p:pic>
        <p:nvPicPr>
          <p:cNvPr id="4" name="Picture 3">
            <a:extLst>
              <a:ext uri="{FF2B5EF4-FFF2-40B4-BE49-F238E27FC236}">
                <a16:creationId xmlns:a16="http://schemas.microsoft.com/office/drawing/2014/main" id="{DA2AF1F8-BB16-C791-CE67-E6B4C9F94231}"/>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1896867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BOX PLOTS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6814A15-96F0-3E36-BC6C-1DD6142E77BF}"/>
              </a:ext>
            </a:extLst>
          </p:cNvPr>
          <p:cNvPicPr>
            <a:picLocks noChangeAspect="1"/>
          </p:cNvPicPr>
          <p:nvPr/>
        </p:nvPicPr>
        <p:blipFill rotWithShape="1">
          <a:blip r:embed="rId3"/>
          <a:srcRect t="54825" b="18083"/>
          <a:stretch/>
        </p:blipFill>
        <p:spPr>
          <a:xfrm>
            <a:off x="1487277" y="925417"/>
            <a:ext cx="8750826" cy="5196709"/>
          </a:xfrm>
          <a:prstGeom prst="rect">
            <a:avLst/>
          </a:prstGeom>
        </p:spPr>
      </p:pic>
      <p:pic>
        <p:nvPicPr>
          <p:cNvPr id="4" name="Picture 3">
            <a:extLst>
              <a:ext uri="{FF2B5EF4-FFF2-40B4-BE49-F238E27FC236}">
                <a16:creationId xmlns:a16="http://schemas.microsoft.com/office/drawing/2014/main" id="{5D5E9ADC-7338-E1CC-F733-954E40FE0D50}"/>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85453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B79F-EC04-A13C-AD73-9BC2C3ABB4E7}"/>
              </a:ext>
            </a:extLst>
          </p:cNvPr>
          <p:cNvSpPr>
            <a:spLocks noGrp="1"/>
          </p:cNvSpPr>
          <p:nvPr>
            <p:ph type="title"/>
          </p:nvPr>
        </p:nvSpPr>
        <p:spPr>
          <a:xfrm>
            <a:off x="1141413" y="390835"/>
            <a:ext cx="9905998" cy="675964"/>
          </a:xfrm>
        </p:spPr>
        <p:txBody>
          <a:bodyPr/>
          <a:lstStyle/>
          <a:p>
            <a:pPr algn="ctr"/>
            <a:r>
              <a:rPr lang="en-CA" dirty="0"/>
              <a:t>Summary</a:t>
            </a:r>
          </a:p>
        </p:txBody>
      </p:sp>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950721" y="2062200"/>
            <a:ext cx="8287382" cy="3541714"/>
          </a:xfrm>
        </p:spPr>
        <p:txBody>
          <a:bodyPr/>
          <a:lstStyle/>
          <a:p>
            <a:pPr marL="457200" indent="-457200">
              <a:buFont typeface="+mj-lt"/>
              <a:buAutoNum type="arabicPeriod"/>
            </a:pPr>
            <a:r>
              <a:rPr lang="en-CA" dirty="0"/>
              <a:t>Business Understanding</a:t>
            </a:r>
          </a:p>
          <a:p>
            <a:pPr marL="457200" indent="-457200">
              <a:buFont typeface="+mj-lt"/>
              <a:buAutoNum type="arabicPeriod"/>
            </a:pPr>
            <a:r>
              <a:rPr lang="en-CA" dirty="0"/>
              <a:t>Data Understanding</a:t>
            </a:r>
          </a:p>
          <a:p>
            <a:pPr marL="457200" indent="-457200">
              <a:buFont typeface="+mj-lt"/>
              <a:buAutoNum type="arabicPeriod"/>
            </a:pPr>
            <a:r>
              <a:rPr lang="en-CA" dirty="0"/>
              <a:t>Data Preparation</a:t>
            </a:r>
          </a:p>
          <a:p>
            <a:pPr marL="457200" indent="-457200">
              <a:buFont typeface="+mj-lt"/>
              <a:buAutoNum type="arabicPeriod"/>
            </a:pPr>
            <a:r>
              <a:rPr lang="en-CA" dirty="0"/>
              <a:t>Modelling</a:t>
            </a:r>
          </a:p>
          <a:p>
            <a:pPr marL="457200" indent="-457200">
              <a:buFont typeface="+mj-lt"/>
              <a:buAutoNum type="arabicPeriod"/>
            </a:pPr>
            <a:r>
              <a:rPr lang="en-CA" dirty="0"/>
              <a:t>Evaluation</a:t>
            </a:r>
          </a:p>
          <a:p>
            <a:pPr marL="457200" indent="-457200">
              <a:buFont typeface="+mj-lt"/>
              <a:buAutoNum type="arabicPeriod"/>
            </a:pPr>
            <a:r>
              <a:rPr lang="en-CA" dirty="0"/>
              <a:t>Deployment</a:t>
            </a:r>
          </a:p>
          <a:p>
            <a:pPr marL="457200" indent="-457200">
              <a:buFont typeface="+mj-lt"/>
              <a:buAutoNum type="arabicPeriod"/>
            </a:pPr>
            <a:endParaRPr lang="en-CA" dirty="0"/>
          </a:p>
        </p:txBody>
      </p:sp>
      <p:pic>
        <p:nvPicPr>
          <p:cNvPr id="6" name="Picture 5">
            <a:extLst>
              <a:ext uri="{FF2B5EF4-FFF2-40B4-BE49-F238E27FC236}">
                <a16:creationId xmlns:a16="http://schemas.microsoft.com/office/drawing/2014/main" id="{E3E22EDB-526A-F0E5-34E5-89D0EF871BB7}"/>
              </a:ext>
            </a:extLst>
          </p:cNvPr>
          <p:cNvPicPr>
            <a:picLocks noChangeAspect="1"/>
          </p:cNvPicPr>
          <p:nvPr/>
        </p:nvPicPr>
        <p:blipFill>
          <a:blip r:embed="rId2"/>
          <a:stretch>
            <a:fillRect/>
          </a:stretch>
        </p:blipFill>
        <p:spPr>
          <a:xfrm>
            <a:off x="6094412" y="1508498"/>
            <a:ext cx="4634590" cy="4649118"/>
          </a:xfrm>
          <a:prstGeom prst="rect">
            <a:avLst/>
          </a:prstGeom>
        </p:spPr>
      </p:pic>
      <p:pic>
        <p:nvPicPr>
          <p:cNvPr id="7" name="Picture 6" descr="Vestibular Infnet - Vestibular Instituto Infnet">
            <a:extLst>
              <a:ext uri="{FF2B5EF4-FFF2-40B4-BE49-F238E27FC236}">
                <a16:creationId xmlns:a16="http://schemas.microsoft.com/office/drawing/2014/main" id="{F28A18C0-4D5B-ACB3-232C-B51D53A58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88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BOX PLOTS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6814A15-96F0-3E36-BC6C-1DD6142E77BF}"/>
              </a:ext>
            </a:extLst>
          </p:cNvPr>
          <p:cNvPicPr>
            <a:picLocks noChangeAspect="1"/>
          </p:cNvPicPr>
          <p:nvPr/>
        </p:nvPicPr>
        <p:blipFill rotWithShape="1">
          <a:blip r:embed="rId3"/>
          <a:srcRect t="81826" b="-32"/>
          <a:stretch/>
        </p:blipFill>
        <p:spPr>
          <a:xfrm>
            <a:off x="1487277" y="925418"/>
            <a:ext cx="8750826" cy="3492137"/>
          </a:xfrm>
          <a:prstGeom prst="rect">
            <a:avLst/>
          </a:prstGeom>
        </p:spPr>
      </p:pic>
      <p:pic>
        <p:nvPicPr>
          <p:cNvPr id="4" name="Picture 3">
            <a:extLst>
              <a:ext uri="{FF2B5EF4-FFF2-40B4-BE49-F238E27FC236}">
                <a16:creationId xmlns:a16="http://schemas.microsoft.com/office/drawing/2014/main" id="{43770AA7-749C-58AB-4766-E5FCE8DF1F60}"/>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79870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BOX PLOTS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0BA350FC-5201-5F65-F316-D91EB7CF476E}"/>
              </a:ext>
            </a:extLst>
          </p:cNvPr>
          <p:cNvSpPr txBox="1">
            <a:spLocks/>
          </p:cNvSpPr>
          <p:nvPr/>
        </p:nvSpPr>
        <p:spPr>
          <a:xfrm>
            <a:off x="1487277" y="1182162"/>
            <a:ext cx="8750826" cy="531227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2000" u="sng" dirty="0"/>
              <a:t>Observations:</a:t>
            </a:r>
          </a:p>
          <a:p>
            <a:pPr marL="457200" indent="-457200">
              <a:spcBef>
                <a:spcPts val="400"/>
              </a:spcBef>
              <a:buFont typeface="Arial" panose="020B0604020202020204" pitchFamily="34" charset="0"/>
              <a:buAutoNum type="arabicPeriod"/>
            </a:pPr>
            <a:r>
              <a:rPr lang="en-CA" sz="2000" dirty="0"/>
              <a:t>Almost all features have outliers for both classes.</a:t>
            </a:r>
          </a:p>
          <a:p>
            <a:pPr marL="457200" indent="-457200">
              <a:spcBef>
                <a:spcPts val="400"/>
              </a:spcBef>
              <a:buFont typeface="Arial" panose="020B0604020202020204" pitchFamily="34" charset="0"/>
              <a:buAutoNum type="arabicPeriod"/>
            </a:pPr>
            <a:r>
              <a:rPr lang="en-CA" sz="2000" dirty="0"/>
              <a:t>Some features have outliers completely apart from the rest of the data set, but since it happens for both classes and in different features, I won’t remove them for now.</a:t>
            </a:r>
          </a:p>
          <a:p>
            <a:pPr marL="457200" indent="-457200">
              <a:spcBef>
                <a:spcPts val="400"/>
              </a:spcBef>
              <a:buFont typeface="Arial" panose="020B0604020202020204" pitchFamily="34" charset="0"/>
              <a:buAutoNum type="arabicPeriod"/>
            </a:pPr>
            <a:r>
              <a:rPr lang="en-CA" sz="2000" dirty="0"/>
              <a:t>For all the features, the Interquartile Ranges (IQR) overlap between classes. Making it difficult to separate them with individual features.</a:t>
            </a:r>
          </a:p>
          <a:p>
            <a:pPr marL="0" indent="0">
              <a:spcBef>
                <a:spcPts val="400"/>
              </a:spcBef>
              <a:buNone/>
            </a:pPr>
            <a:endParaRPr lang="en-CA" sz="2000" dirty="0"/>
          </a:p>
        </p:txBody>
      </p:sp>
      <p:pic>
        <p:nvPicPr>
          <p:cNvPr id="7" name="Picture 6">
            <a:extLst>
              <a:ext uri="{FF2B5EF4-FFF2-40B4-BE49-F238E27FC236}">
                <a16:creationId xmlns:a16="http://schemas.microsoft.com/office/drawing/2014/main" id="{9B35EC0C-149F-FBD1-9CDA-83E4DE9B2B34}"/>
              </a:ext>
            </a:extLst>
          </p:cNvPr>
          <p:cNvPicPr>
            <a:picLocks noChangeAspect="1"/>
          </p:cNvPicPr>
          <p:nvPr/>
        </p:nvPicPr>
        <p:blipFill rotWithShape="1">
          <a:blip r:embed="rId3"/>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150399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CORRELATION ANALYSIS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9710F14-C756-E59F-986D-87EAF1A7638C}"/>
              </a:ext>
            </a:extLst>
          </p:cNvPr>
          <p:cNvPicPr>
            <a:picLocks noChangeAspect="1"/>
          </p:cNvPicPr>
          <p:nvPr/>
        </p:nvPicPr>
        <p:blipFill>
          <a:blip r:embed="rId3"/>
          <a:stretch>
            <a:fillRect/>
          </a:stretch>
        </p:blipFill>
        <p:spPr>
          <a:xfrm>
            <a:off x="1487276" y="928208"/>
            <a:ext cx="8750825" cy="5566234"/>
          </a:xfrm>
          <a:prstGeom prst="rect">
            <a:avLst/>
          </a:prstGeom>
        </p:spPr>
      </p:pic>
      <p:pic>
        <p:nvPicPr>
          <p:cNvPr id="7" name="Picture 6">
            <a:extLst>
              <a:ext uri="{FF2B5EF4-FFF2-40B4-BE49-F238E27FC236}">
                <a16:creationId xmlns:a16="http://schemas.microsoft.com/office/drawing/2014/main" id="{ECC2CF78-8728-6282-B2CB-9A661911326F}"/>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3031181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CORRELATION ANALYSIS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1435CF0-EBBA-F873-4C95-00086474005F}"/>
              </a:ext>
            </a:extLst>
          </p:cNvPr>
          <p:cNvPicPr>
            <a:picLocks noChangeAspect="1"/>
          </p:cNvPicPr>
          <p:nvPr/>
        </p:nvPicPr>
        <p:blipFill>
          <a:blip r:embed="rId3"/>
          <a:stretch>
            <a:fillRect/>
          </a:stretch>
        </p:blipFill>
        <p:spPr>
          <a:xfrm>
            <a:off x="1487277" y="925418"/>
            <a:ext cx="8750826" cy="5569024"/>
          </a:xfrm>
          <a:prstGeom prst="rect">
            <a:avLst/>
          </a:prstGeom>
        </p:spPr>
      </p:pic>
      <p:pic>
        <p:nvPicPr>
          <p:cNvPr id="7" name="Picture 6">
            <a:extLst>
              <a:ext uri="{FF2B5EF4-FFF2-40B4-BE49-F238E27FC236}">
                <a16:creationId xmlns:a16="http://schemas.microsoft.com/office/drawing/2014/main" id="{7344CAC5-F922-0E68-6D1A-2F33ACC31756}"/>
              </a:ext>
            </a:extLst>
          </p:cNvPr>
          <p:cNvPicPr>
            <a:picLocks noChangeAspect="1"/>
          </p:cNvPicPr>
          <p:nvPr/>
        </p:nvPicPr>
        <p:blipFill rotWithShape="1">
          <a:blip r:embed="rId4"/>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970640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TRAIN SET  - CORRELATION ANALYSIS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C4A5876-49A9-EBA9-33AF-9AB869755309}"/>
              </a:ext>
            </a:extLst>
          </p:cNvPr>
          <p:cNvSpPr txBox="1">
            <a:spLocks/>
          </p:cNvSpPr>
          <p:nvPr/>
        </p:nvSpPr>
        <p:spPr>
          <a:xfrm>
            <a:off x="1487277" y="1182162"/>
            <a:ext cx="8750826" cy="531227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2000" u="sng" dirty="0"/>
              <a:t>Observations:</a:t>
            </a:r>
          </a:p>
          <a:p>
            <a:pPr marL="457200" indent="-457200">
              <a:spcBef>
                <a:spcPts val="400"/>
              </a:spcBef>
              <a:buFont typeface="Arial" panose="020B0604020202020204" pitchFamily="34" charset="0"/>
              <a:buAutoNum type="arabicPeriod"/>
            </a:pPr>
            <a:r>
              <a:rPr lang="en-CA" sz="2000" dirty="0"/>
              <a:t>From the heatmap, we find that most of the features are not correlated, with a few of them showing a high positive correlation.</a:t>
            </a:r>
          </a:p>
          <a:p>
            <a:pPr marL="457200" indent="-457200">
              <a:spcBef>
                <a:spcPts val="400"/>
              </a:spcBef>
              <a:buFont typeface="Arial" panose="020B0604020202020204" pitchFamily="34" charset="0"/>
              <a:buAutoNum type="arabicPeriod"/>
            </a:pPr>
            <a:r>
              <a:rPr lang="en-CA" sz="2000" dirty="0"/>
              <a:t>From the scatter plots, with a ± 0.7 Pearson threshold, we find 17 features with a highly positive correlation. </a:t>
            </a:r>
            <a:r>
              <a:rPr lang="en-CA" sz="2000" b="1" dirty="0"/>
              <a:t>BUT</a:t>
            </a:r>
            <a:r>
              <a:rPr lang="en-CA" sz="2000" dirty="0"/>
              <a:t>, all of them show just a few outliers (2-5) very far from the rest of the data, which are giving this false alarm of a high correlation.</a:t>
            </a:r>
          </a:p>
        </p:txBody>
      </p:sp>
      <p:pic>
        <p:nvPicPr>
          <p:cNvPr id="7" name="Picture 6">
            <a:extLst>
              <a:ext uri="{FF2B5EF4-FFF2-40B4-BE49-F238E27FC236}">
                <a16:creationId xmlns:a16="http://schemas.microsoft.com/office/drawing/2014/main" id="{1C7641ED-B331-E25A-2A05-A71A6FDB9BFA}"/>
              </a:ext>
            </a:extLst>
          </p:cNvPr>
          <p:cNvPicPr>
            <a:picLocks noChangeAspect="1"/>
          </p:cNvPicPr>
          <p:nvPr/>
        </p:nvPicPr>
        <p:blipFill rotWithShape="1">
          <a:blip r:embed="rId3"/>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1918105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DECISIONS BASED ON DATA UNDERSTANDING</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6C4A5876-49A9-EBA9-33AF-9AB869755309}"/>
              </a:ext>
            </a:extLst>
          </p:cNvPr>
          <p:cNvSpPr txBox="1">
            <a:spLocks/>
          </p:cNvSpPr>
          <p:nvPr/>
        </p:nvSpPr>
        <p:spPr>
          <a:xfrm>
            <a:off x="1487277" y="1182162"/>
            <a:ext cx="8750826" cy="531227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spcBef>
                <a:spcPts val="400"/>
              </a:spcBef>
              <a:buFont typeface="Arial" panose="020B0604020202020204" pitchFamily="34" charset="0"/>
              <a:buAutoNum type="arabicPeriod"/>
            </a:pPr>
            <a:r>
              <a:rPr lang="en-CA" sz="2000" dirty="0"/>
              <a:t>The categorical variable “EJ” has only 2 values, A and B. To avoid increasing the dimensions of the data set, it will be encoded as 0 and 1.</a:t>
            </a:r>
          </a:p>
          <a:p>
            <a:pPr marL="457200" indent="-457200">
              <a:spcBef>
                <a:spcPts val="400"/>
              </a:spcBef>
              <a:buFont typeface="Arial" panose="020B0604020202020204" pitchFamily="34" charset="0"/>
              <a:buAutoNum type="arabicPeriod"/>
            </a:pPr>
            <a:endParaRPr lang="en-CA" sz="2000" dirty="0"/>
          </a:p>
          <a:p>
            <a:pPr marL="457200" indent="-457200">
              <a:spcBef>
                <a:spcPts val="400"/>
              </a:spcBef>
              <a:buFont typeface="Arial" panose="020B0604020202020204" pitchFamily="34" charset="0"/>
              <a:buAutoNum type="arabicPeriod"/>
            </a:pPr>
            <a:r>
              <a:rPr lang="en-CA" sz="2000" dirty="0"/>
              <a:t>Due to the different ranges and distributions, the features will be normalized and standardized.</a:t>
            </a:r>
          </a:p>
          <a:p>
            <a:pPr marL="457200" indent="-457200">
              <a:spcBef>
                <a:spcPts val="400"/>
              </a:spcBef>
              <a:buFont typeface="Arial" panose="020B0604020202020204" pitchFamily="34" charset="0"/>
              <a:buAutoNum type="arabicPeriod"/>
            </a:pPr>
            <a:endParaRPr lang="en-CA" sz="2000" dirty="0"/>
          </a:p>
          <a:p>
            <a:pPr marL="457200" indent="-457200">
              <a:spcBef>
                <a:spcPts val="400"/>
              </a:spcBef>
              <a:buFont typeface="Arial" panose="020B0604020202020204" pitchFamily="34" charset="0"/>
              <a:buAutoNum type="arabicPeriod"/>
            </a:pPr>
            <a:r>
              <a:rPr lang="en-CA" sz="2000" dirty="0"/>
              <a:t>Due to the large number of features, PCA will be implemented to reduce the dimensionality of the data set.</a:t>
            </a:r>
          </a:p>
          <a:p>
            <a:pPr marL="457200" indent="-457200">
              <a:spcBef>
                <a:spcPts val="400"/>
              </a:spcBef>
              <a:buFont typeface="Arial" panose="020B0604020202020204" pitchFamily="34" charset="0"/>
              <a:buAutoNum type="arabicPeriod"/>
            </a:pPr>
            <a:endParaRPr lang="en-CA" sz="2000" dirty="0"/>
          </a:p>
          <a:p>
            <a:pPr marL="457200" indent="-457200">
              <a:spcBef>
                <a:spcPts val="400"/>
              </a:spcBef>
              <a:buFont typeface="Arial" panose="020B0604020202020204" pitchFamily="34" charset="0"/>
              <a:buAutoNum type="arabicPeriod"/>
            </a:pPr>
            <a:r>
              <a:rPr lang="en-CA" sz="2000" dirty="0"/>
              <a:t>Initially, no variable will be removed from the model, but further trials can be performed in this sense.</a:t>
            </a:r>
          </a:p>
        </p:txBody>
      </p:sp>
      <p:pic>
        <p:nvPicPr>
          <p:cNvPr id="7" name="Picture 6">
            <a:extLst>
              <a:ext uri="{FF2B5EF4-FFF2-40B4-BE49-F238E27FC236}">
                <a16:creationId xmlns:a16="http://schemas.microsoft.com/office/drawing/2014/main" id="{1C7641ED-B331-E25A-2A05-A71A6FDB9BFA}"/>
              </a:ext>
            </a:extLst>
          </p:cNvPr>
          <p:cNvPicPr>
            <a:picLocks noChangeAspect="1"/>
          </p:cNvPicPr>
          <p:nvPr/>
        </p:nvPicPr>
        <p:blipFill rotWithShape="1">
          <a:blip r:embed="rId3"/>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1348985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B79F-EC04-A13C-AD73-9BC2C3ABB4E7}"/>
              </a:ext>
            </a:extLst>
          </p:cNvPr>
          <p:cNvSpPr>
            <a:spLocks noGrp="1"/>
          </p:cNvSpPr>
          <p:nvPr>
            <p:ph type="title"/>
          </p:nvPr>
        </p:nvSpPr>
        <p:spPr>
          <a:xfrm>
            <a:off x="1141413" y="390835"/>
            <a:ext cx="9905998" cy="675964"/>
          </a:xfrm>
        </p:spPr>
        <p:txBody>
          <a:bodyPr/>
          <a:lstStyle/>
          <a:p>
            <a:pPr algn="ctr"/>
            <a:r>
              <a:rPr lang="en-CA" dirty="0"/>
              <a:t>data PREPARATION</a:t>
            </a:r>
          </a:p>
        </p:txBody>
      </p:sp>
      <p:pic>
        <p:nvPicPr>
          <p:cNvPr id="6" name="Picture 5">
            <a:extLst>
              <a:ext uri="{FF2B5EF4-FFF2-40B4-BE49-F238E27FC236}">
                <a16:creationId xmlns:a16="http://schemas.microsoft.com/office/drawing/2014/main" id="{E3E22EDB-526A-F0E5-34E5-89D0EF871BB7}"/>
              </a:ext>
            </a:extLst>
          </p:cNvPr>
          <p:cNvPicPr>
            <a:picLocks noChangeAspect="1"/>
          </p:cNvPicPr>
          <p:nvPr/>
        </p:nvPicPr>
        <p:blipFill>
          <a:blip r:embed="rId2"/>
          <a:stretch>
            <a:fillRect/>
          </a:stretch>
        </p:blipFill>
        <p:spPr>
          <a:xfrm>
            <a:off x="3359920" y="1175732"/>
            <a:ext cx="5472159" cy="5489312"/>
          </a:xfrm>
          <a:prstGeom prst="rect">
            <a:avLst/>
          </a:prstGeom>
        </p:spPr>
      </p:pic>
      <p:pic>
        <p:nvPicPr>
          <p:cNvPr id="7" name="Picture 6" descr="Vestibular Infnet - Vestibular Instituto Infnet">
            <a:extLst>
              <a:ext uri="{FF2B5EF4-FFF2-40B4-BE49-F238E27FC236}">
                <a16:creationId xmlns:a16="http://schemas.microsoft.com/office/drawing/2014/main" id="{F28A18C0-4D5B-ACB3-232C-B51D53A58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CB543585-0C9B-A1BE-1F0B-8F6FE8F9DD6A}"/>
              </a:ext>
            </a:extLst>
          </p:cNvPr>
          <p:cNvSpPr/>
          <p:nvPr/>
        </p:nvSpPr>
        <p:spPr>
          <a:xfrm>
            <a:off x="6827521" y="2873182"/>
            <a:ext cx="1776548" cy="101237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817140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2000" b="1" dirty="0"/>
              <a:t>MISSING VALUES AND DUPLICATES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60DA674-C336-71C6-4941-70BAF9E80768}"/>
              </a:ext>
            </a:extLst>
          </p:cNvPr>
          <p:cNvSpPr txBox="1">
            <a:spLocks/>
          </p:cNvSpPr>
          <p:nvPr/>
        </p:nvSpPr>
        <p:spPr>
          <a:xfrm>
            <a:off x="1487277" y="4796378"/>
            <a:ext cx="8750826" cy="193534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There are 9 out of 57 features with missing values in the </a:t>
            </a:r>
            <a:r>
              <a:rPr lang="en-CA" sz="1600" u="sng" dirty="0"/>
              <a:t>Train</a:t>
            </a:r>
            <a:r>
              <a:rPr lang="en-CA" sz="1600" dirty="0"/>
              <a:t> sets, most of them have less than 0.5% of missing values, but 2 features have close to 10% of missing values.</a:t>
            </a:r>
          </a:p>
          <a:p>
            <a:pPr marL="0" indent="0">
              <a:spcBef>
                <a:spcPts val="400"/>
              </a:spcBef>
              <a:buFont typeface="Arial" panose="020B0604020202020204" pitchFamily="34" charset="0"/>
              <a:buNone/>
            </a:pPr>
            <a:r>
              <a:rPr lang="en-CA" sz="1600" b="1" u="sng" dirty="0"/>
              <a:t>Possible Strategies:</a:t>
            </a:r>
          </a:p>
          <a:p>
            <a:pPr marL="0" indent="0">
              <a:spcBef>
                <a:spcPts val="400"/>
              </a:spcBef>
              <a:buFont typeface="Arial" panose="020B0604020202020204" pitchFamily="34" charset="0"/>
              <a:buNone/>
            </a:pPr>
            <a:r>
              <a:rPr lang="en-CA" sz="1600" dirty="0"/>
              <a:t>1. Remove rows with missing values</a:t>
            </a:r>
          </a:p>
          <a:p>
            <a:pPr marL="0" indent="0">
              <a:spcBef>
                <a:spcPts val="400"/>
              </a:spcBef>
              <a:buFont typeface="Arial" panose="020B0604020202020204" pitchFamily="34" charset="0"/>
              <a:buNone/>
            </a:pPr>
            <a:r>
              <a:rPr lang="en-CA" sz="1600" dirty="0"/>
              <a:t>2. Remove columns with missing values</a:t>
            </a:r>
          </a:p>
          <a:p>
            <a:pPr marL="0" indent="0">
              <a:spcBef>
                <a:spcPts val="400"/>
              </a:spcBef>
              <a:buFont typeface="Arial" panose="020B0604020202020204" pitchFamily="34" charset="0"/>
              <a:buNone/>
            </a:pPr>
            <a:r>
              <a:rPr lang="en-CA" sz="1600" dirty="0"/>
              <a:t>3. Impute missing values</a:t>
            </a:r>
          </a:p>
        </p:txBody>
      </p:sp>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36098" r="7606" b="55284"/>
          <a:stretch/>
        </p:blipFill>
        <p:spPr>
          <a:xfrm>
            <a:off x="10698527" y="1426260"/>
            <a:ext cx="1365250" cy="473075"/>
          </a:xfrm>
          <a:prstGeom prst="rect">
            <a:avLst/>
          </a:prstGeom>
        </p:spPr>
      </p:pic>
      <p:pic>
        <p:nvPicPr>
          <p:cNvPr id="6" name="Picture 5">
            <a:extLst>
              <a:ext uri="{FF2B5EF4-FFF2-40B4-BE49-F238E27FC236}">
                <a16:creationId xmlns:a16="http://schemas.microsoft.com/office/drawing/2014/main" id="{17767BA3-5ACC-816C-2978-C8D1D7D6C464}"/>
              </a:ext>
            </a:extLst>
          </p:cNvPr>
          <p:cNvPicPr>
            <a:picLocks noChangeAspect="1"/>
          </p:cNvPicPr>
          <p:nvPr/>
        </p:nvPicPr>
        <p:blipFill>
          <a:blip r:embed="rId4"/>
          <a:stretch>
            <a:fillRect/>
          </a:stretch>
        </p:blipFill>
        <p:spPr>
          <a:xfrm>
            <a:off x="3464018" y="925418"/>
            <a:ext cx="4797344" cy="3870960"/>
          </a:xfrm>
          <a:prstGeom prst="rect">
            <a:avLst/>
          </a:prstGeom>
        </p:spPr>
      </p:pic>
    </p:spTree>
    <p:extLst>
      <p:ext uri="{BB962C8B-B14F-4D97-AF65-F5344CB8AC3E}">
        <p14:creationId xmlns:p14="http://schemas.microsoft.com/office/powerpoint/2010/main" val="3639616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HANDLING MISSING VALUES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7EF23DD-AAF8-E277-3F11-D08C518645C1}"/>
              </a:ext>
            </a:extLst>
          </p:cNvPr>
          <p:cNvPicPr>
            <a:picLocks noChangeAspect="1"/>
          </p:cNvPicPr>
          <p:nvPr/>
        </p:nvPicPr>
        <p:blipFill>
          <a:blip r:embed="rId3"/>
          <a:stretch>
            <a:fillRect/>
          </a:stretch>
        </p:blipFill>
        <p:spPr>
          <a:xfrm>
            <a:off x="2924779" y="3770213"/>
            <a:ext cx="5414265" cy="1278008"/>
          </a:xfrm>
          <a:prstGeom prst="rect">
            <a:avLst/>
          </a:prstGeom>
        </p:spPr>
      </p:pic>
      <p:sp>
        <p:nvSpPr>
          <p:cNvPr id="8" name="Content Placeholder 2">
            <a:extLst>
              <a:ext uri="{FF2B5EF4-FFF2-40B4-BE49-F238E27FC236}">
                <a16:creationId xmlns:a16="http://schemas.microsoft.com/office/drawing/2014/main" id="{E9C6F65A-492A-D4EF-EA94-99F6E49FEFB7}"/>
              </a:ext>
            </a:extLst>
          </p:cNvPr>
          <p:cNvSpPr txBox="1">
            <a:spLocks/>
          </p:cNvSpPr>
          <p:nvPr/>
        </p:nvSpPr>
        <p:spPr>
          <a:xfrm>
            <a:off x="1256500" y="3022733"/>
            <a:ext cx="8750826" cy="68086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1600" dirty="0"/>
              <a:t>Considering all the columns with less than 0.5% of missing values together, they represent 0.8% of the total observations, and the Class distribution within it is similar to the whole data set:</a:t>
            </a:r>
          </a:p>
        </p:txBody>
      </p:sp>
      <p:pic>
        <p:nvPicPr>
          <p:cNvPr id="9" name="Picture 8">
            <a:extLst>
              <a:ext uri="{FF2B5EF4-FFF2-40B4-BE49-F238E27FC236}">
                <a16:creationId xmlns:a16="http://schemas.microsoft.com/office/drawing/2014/main" id="{F392D0C9-AA22-F50C-6AA0-80FA3BBA0941}"/>
              </a:ext>
            </a:extLst>
          </p:cNvPr>
          <p:cNvPicPr>
            <a:picLocks noChangeAspect="1"/>
          </p:cNvPicPr>
          <p:nvPr/>
        </p:nvPicPr>
        <p:blipFill>
          <a:blip r:embed="rId4"/>
          <a:stretch>
            <a:fillRect/>
          </a:stretch>
        </p:blipFill>
        <p:spPr>
          <a:xfrm>
            <a:off x="3173100" y="1671791"/>
            <a:ext cx="4917621" cy="1063269"/>
          </a:xfrm>
          <a:prstGeom prst="rect">
            <a:avLst/>
          </a:prstGeom>
        </p:spPr>
      </p:pic>
      <p:sp>
        <p:nvSpPr>
          <p:cNvPr id="10" name="Content Placeholder 2">
            <a:extLst>
              <a:ext uri="{FF2B5EF4-FFF2-40B4-BE49-F238E27FC236}">
                <a16:creationId xmlns:a16="http://schemas.microsoft.com/office/drawing/2014/main" id="{5E6C91E6-1C53-DAE3-077F-BF48FA0F49C7}"/>
              </a:ext>
            </a:extLst>
          </p:cNvPr>
          <p:cNvSpPr txBox="1">
            <a:spLocks/>
          </p:cNvSpPr>
          <p:nvPr/>
        </p:nvSpPr>
        <p:spPr>
          <a:xfrm>
            <a:off x="1256500" y="921183"/>
            <a:ext cx="8750826" cy="7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1600" dirty="0"/>
              <a:t>Removing all the rows or all the columns with missing values from the original train set would represent a loss of 11% and 15% of data, respectively. </a:t>
            </a:r>
            <a:r>
              <a:rPr lang="en-CA" sz="1600" u="sng" dirty="0"/>
              <a:t>That’s not a good option!</a:t>
            </a:r>
          </a:p>
        </p:txBody>
      </p:sp>
      <p:sp>
        <p:nvSpPr>
          <p:cNvPr id="11" name="Content Placeholder 2">
            <a:extLst>
              <a:ext uri="{FF2B5EF4-FFF2-40B4-BE49-F238E27FC236}">
                <a16:creationId xmlns:a16="http://schemas.microsoft.com/office/drawing/2014/main" id="{F60EB862-48C6-AD8D-5BD8-33BBD7192489}"/>
              </a:ext>
            </a:extLst>
          </p:cNvPr>
          <p:cNvSpPr txBox="1">
            <a:spLocks/>
          </p:cNvSpPr>
          <p:nvPr/>
        </p:nvSpPr>
        <p:spPr>
          <a:xfrm>
            <a:off x="4249749" y="5782942"/>
            <a:ext cx="2764327" cy="40845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1600" u="sng" dirty="0"/>
              <a:t>Decision: Remove these 5 rows!</a:t>
            </a:r>
          </a:p>
        </p:txBody>
      </p:sp>
      <p:pic>
        <p:nvPicPr>
          <p:cNvPr id="16" name="Picture 15">
            <a:extLst>
              <a:ext uri="{FF2B5EF4-FFF2-40B4-BE49-F238E27FC236}">
                <a16:creationId xmlns:a16="http://schemas.microsoft.com/office/drawing/2014/main" id="{82677498-50D3-7361-09F2-8D2355755FFE}"/>
              </a:ext>
            </a:extLst>
          </p:cNvPr>
          <p:cNvPicPr>
            <a:picLocks noChangeAspect="1"/>
          </p:cNvPicPr>
          <p:nvPr/>
        </p:nvPicPr>
        <p:blipFill rotWithShape="1">
          <a:blip r:embed="rId5"/>
          <a:srcRect l="67445" t="36098" r="7606" b="55284"/>
          <a:stretch/>
        </p:blipFill>
        <p:spPr>
          <a:xfrm>
            <a:off x="10698527" y="1426260"/>
            <a:ext cx="1365250" cy="473075"/>
          </a:xfrm>
          <a:prstGeom prst="rect">
            <a:avLst/>
          </a:prstGeom>
        </p:spPr>
      </p:pic>
      <p:sp>
        <p:nvSpPr>
          <p:cNvPr id="17" name="Rectangle 16">
            <a:extLst>
              <a:ext uri="{FF2B5EF4-FFF2-40B4-BE49-F238E27FC236}">
                <a16:creationId xmlns:a16="http://schemas.microsoft.com/office/drawing/2014/main" id="{4A65085A-3DB3-DE10-5494-989503DB2E4A}"/>
              </a:ext>
            </a:extLst>
          </p:cNvPr>
          <p:cNvSpPr/>
          <p:nvPr/>
        </p:nvSpPr>
        <p:spPr>
          <a:xfrm>
            <a:off x="3944984" y="5643211"/>
            <a:ext cx="3373858" cy="68792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02832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MISSING VALUES IMPUTATION</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E6C91E6-1C53-DAE3-077F-BF48FA0F49C7}"/>
              </a:ext>
            </a:extLst>
          </p:cNvPr>
          <p:cNvSpPr txBox="1">
            <a:spLocks/>
          </p:cNvSpPr>
          <p:nvPr/>
        </p:nvSpPr>
        <p:spPr>
          <a:xfrm>
            <a:off x="1256500" y="921183"/>
            <a:ext cx="8750826" cy="75692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1600" dirty="0"/>
              <a:t>Regarding the other 2 features with around 10%  of missing values, the best option is to impute those values, for that I tested 2 different solutions:</a:t>
            </a:r>
          </a:p>
        </p:txBody>
      </p:sp>
      <p:pic>
        <p:nvPicPr>
          <p:cNvPr id="4" name="Picture 3">
            <a:extLst>
              <a:ext uri="{FF2B5EF4-FFF2-40B4-BE49-F238E27FC236}">
                <a16:creationId xmlns:a16="http://schemas.microsoft.com/office/drawing/2014/main" id="{AA9E9FD1-3B6F-17D8-B02C-D1F7461925DB}"/>
              </a:ext>
            </a:extLst>
          </p:cNvPr>
          <p:cNvPicPr>
            <a:picLocks noChangeAspect="1"/>
          </p:cNvPicPr>
          <p:nvPr/>
        </p:nvPicPr>
        <p:blipFill>
          <a:blip r:embed="rId3"/>
          <a:stretch>
            <a:fillRect/>
          </a:stretch>
        </p:blipFill>
        <p:spPr>
          <a:xfrm>
            <a:off x="1256500" y="1678110"/>
            <a:ext cx="4390810" cy="2580381"/>
          </a:xfrm>
          <a:prstGeom prst="rect">
            <a:avLst/>
          </a:prstGeom>
        </p:spPr>
      </p:pic>
      <p:pic>
        <p:nvPicPr>
          <p:cNvPr id="7" name="Picture 6">
            <a:extLst>
              <a:ext uri="{FF2B5EF4-FFF2-40B4-BE49-F238E27FC236}">
                <a16:creationId xmlns:a16="http://schemas.microsoft.com/office/drawing/2014/main" id="{F165C28E-A9AA-DF3F-56FA-1C0552C4521E}"/>
              </a:ext>
            </a:extLst>
          </p:cNvPr>
          <p:cNvPicPr>
            <a:picLocks noChangeAspect="1"/>
          </p:cNvPicPr>
          <p:nvPr/>
        </p:nvPicPr>
        <p:blipFill>
          <a:blip r:embed="rId4"/>
          <a:stretch>
            <a:fillRect/>
          </a:stretch>
        </p:blipFill>
        <p:spPr>
          <a:xfrm>
            <a:off x="5752810" y="1678109"/>
            <a:ext cx="4390810" cy="2580381"/>
          </a:xfrm>
          <a:prstGeom prst="rect">
            <a:avLst/>
          </a:prstGeom>
        </p:spPr>
      </p:pic>
      <p:sp>
        <p:nvSpPr>
          <p:cNvPr id="12" name="Content Placeholder 2">
            <a:extLst>
              <a:ext uri="{FF2B5EF4-FFF2-40B4-BE49-F238E27FC236}">
                <a16:creationId xmlns:a16="http://schemas.microsoft.com/office/drawing/2014/main" id="{DD2CE58C-6B54-3332-B243-69314C55D1A9}"/>
              </a:ext>
            </a:extLst>
          </p:cNvPr>
          <p:cNvSpPr txBox="1">
            <a:spLocks/>
          </p:cNvSpPr>
          <p:nvPr/>
        </p:nvSpPr>
        <p:spPr>
          <a:xfrm>
            <a:off x="1256500" y="4433982"/>
            <a:ext cx="8750826" cy="100016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1600" dirty="0"/>
              <a:t>We can notice from the graphs above that KNN Imputer is able to bring new values to the data set without modifying its distribution, while Iterative Imputer is concentrating the new values around the mean of each feature, therefore modifying their distribution curves</a:t>
            </a:r>
          </a:p>
        </p:txBody>
      </p:sp>
      <p:pic>
        <p:nvPicPr>
          <p:cNvPr id="14" name="Picture 13">
            <a:extLst>
              <a:ext uri="{FF2B5EF4-FFF2-40B4-BE49-F238E27FC236}">
                <a16:creationId xmlns:a16="http://schemas.microsoft.com/office/drawing/2014/main" id="{C67FEA47-47C1-A896-C5C6-9653F2B753D4}"/>
              </a:ext>
            </a:extLst>
          </p:cNvPr>
          <p:cNvPicPr>
            <a:picLocks noChangeAspect="1"/>
          </p:cNvPicPr>
          <p:nvPr/>
        </p:nvPicPr>
        <p:blipFill rotWithShape="1">
          <a:blip r:embed="rId5"/>
          <a:srcRect l="67445" t="36098" r="7606" b="55284"/>
          <a:stretch/>
        </p:blipFill>
        <p:spPr>
          <a:xfrm>
            <a:off x="10698527" y="1426260"/>
            <a:ext cx="1365250" cy="473075"/>
          </a:xfrm>
          <a:prstGeom prst="rect">
            <a:avLst/>
          </a:prstGeom>
        </p:spPr>
      </p:pic>
      <p:sp>
        <p:nvSpPr>
          <p:cNvPr id="15" name="Content Placeholder 2">
            <a:extLst>
              <a:ext uri="{FF2B5EF4-FFF2-40B4-BE49-F238E27FC236}">
                <a16:creationId xmlns:a16="http://schemas.microsoft.com/office/drawing/2014/main" id="{C361DD6D-BEA9-94A9-FFBE-F243FB864661}"/>
              </a:ext>
            </a:extLst>
          </p:cNvPr>
          <p:cNvSpPr txBox="1">
            <a:spLocks/>
          </p:cNvSpPr>
          <p:nvPr/>
        </p:nvSpPr>
        <p:spPr>
          <a:xfrm>
            <a:off x="3164855" y="5609641"/>
            <a:ext cx="4934116" cy="75506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u="sng" dirty="0"/>
              <a:t>Decision: Impute missing data with KNN Imputer!</a:t>
            </a:r>
          </a:p>
          <a:p>
            <a:pPr marL="0" indent="0" algn="ctr">
              <a:spcBef>
                <a:spcPts val="400"/>
              </a:spcBef>
              <a:buFont typeface="Arial" panose="020B0604020202020204" pitchFamily="34" charset="0"/>
              <a:buNone/>
            </a:pPr>
            <a:r>
              <a:rPr lang="en-CA" sz="1600" dirty="0"/>
              <a:t>(To de done after train/test split, to avoid data leakage)</a:t>
            </a:r>
          </a:p>
        </p:txBody>
      </p:sp>
      <p:sp>
        <p:nvSpPr>
          <p:cNvPr id="16" name="Rectangle 15">
            <a:extLst>
              <a:ext uri="{FF2B5EF4-FFF2-40B4-BE49-F238E27FC236}">
                <a16:creationId xmlns:a16="http://schemas.microsoft.com/office/drawing/2014/main" id="{9A53BD0D-50FF-800D-F12A-7A0A59E4FA07}"/>
              </a:ext>
            </a:extLst>
          </p:cNvPr>
          <p:cNvSpPr/>
          <p:nvPr/>
        </p:nvSpPr>
        <p:spPr>
          <a:xfrm>
            <a:off x="3097718" y="5569820"/>
            <a:ext cx="5068389" cy="83470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86842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B79F-EC04-A13C-AD73-9BC2C3ABB4E7}"/>
              </a:ext>
            </a:extLst>
          </p:cNvPr>
          <p:cNvSpPr>
            <a:spLocks noGrp="1"/>
          </p:cNvSpPr>
          <p:nvPr>
            <p:ph type="title"/>
          </p:nvPr>
        </p:nvSpPr>
        <p:spPr>
          <a:xfrm>
            <a:off x="1141413" y="390835"/>
            <a:ext cx="9905998" cy="675964"/>
          </a:xfrm>
        </p:spPr>
        <p:txBody>
          <a:bodyPr/>
          <a:lstStyle/>
          <a:p>
            <a:pPr algn="ctr"/>
            <a:r>
              <a:rPr lang="en-CA" dirty="0"/>
              <a:t>Business understanding</a:t>
            </a:r>
          </a:p>
        </p:txBody>
      </p:sp>
      <p:pic>
        <p:nvPicPr>
          <p:cNvPr id="6" name="Picture 5">
            <a:extLst>
              <a:ext uri="{FF2B5EF4-FFF2-40B4-BE49-F238E27FC236}">
                <a16:creationId xmlns:a16="http://schemas.microsoft.com/office/drawing/2014/main" id="{E3E22EDB-526A-F0E5-34E5-89D0EF871BB7}"/>
              </a:ext>
            </a:extLst>
          </p:cNvPr>
          <p:cNvPicPr>
            <a:picLocks noChangeAspect="1"/>
          </p:cNvPicPr>
          <p:nvPr/>
        </p:nvPicPr>
        <p:blipFill>
          <a:blip r:embed="rId2"/>
          <a:stretch>
            <a:fillRect/>
          </a:stretch>
        </p:blipFill>
        <p:spPr>
          <a:xfrm>
            <a:off x="3359920" y="1175732"/>
            <a:ext cx="5472159" cy="5489312"/>
          </a:xfrm>
          <a:prstGeom prst="rect">
            <a:avLst/>
          </a:prstGeom>
        </p:spPr>
      </p:pic>
      <p:pic>
        <p:nvPicPr>
          <p:cNvPr id="7" name="Picture 6" descr="Vestibular Infnet - Vestibular Instituto Infnet">
            <a:extLst>
              <a:ext uri="{FF2B5EF4-FFF2-40B4-BE49-F238E27FC236}">
                <a16:creationId xmlns:a16="http://schemas.microsoft.com/office/drawing/2014/main" id="{F28A18C0-4D5B-ACB3-232C-B51D53A58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CB543585-0C9B-A1BE-1F0B-8F6FE8F9DD6A}"/>
              </a:ext>
            </a:extLst>
          </p:cNvPr>
          <p:cNvSpPr/>
          <p:nvPr/>
        </p:nvSpPr>
        <p:spPr>
          <a:xfrm>
            <a:off x="4241075" y="1826624"/>
            <a:ext cx="1776548" cy="101237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705620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E395AA1-A3E0-BAED-F694-0535A0788576}"/>
              </a:ext>
            </a:extLst>
          </p:cNvPr>
          <p:cNvPicPr>
            <a:picLocks noChangeAspect="1"/>
          </p:cNvPicPr>
          <p:nvPr/>
        </p:nvPicPr>
        <p:blipFill>
          <a:blip r:embed="rId2"/>
          <a:stretch>
            <a:fillRect/>
          </a:stretch>
        </p:blipFill>
        <p:spPr>
          <a:xfrm>
            <a:off x="3047081" y="3479075"/>
            <a:ext cx="5631216" cy="2843348"/>
          </a:xfrm>
          <a:prstGeom prst="rect">
            <a:avLst/>
          </a:prstGeom>
        </p:spPr>
      </p:pic>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SPLIT </a:t>
            </a:r>
            <a:r>
              <a:rPr lang="en-CA" sz="1800" b="1" u="sng" dirty="0"/>
              <a:t>TRAIN</a:t>
            </a:r>
            <a:r>
              <a:rPr lang="en-CA" sz="1800" b="1" dirty="0"/>
              <a:t> AND </a:t>
            </a:r>
            <a:r>
              <a:rPr lang="en-CA" sz="1800" b="1" u="sng" dirty="0"/>
              <a:t>VALIDATION</a:t>
            </a:r>
            <a:r>
              <a:rPr lang="en-CA" sz="1800" b="1" dirty="0"/>
              <a:t> DATA SETS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4"/>
          <a:srcRect l="67445" t="36098" r="7606" b="55284"/>
          <a:stretch/>
        </p:blipFill>
        <p:spPr>
          <a:xfrm>
            <a:off x="10698527" y="1426260"/>
            <a:ext cx="1365250" cy="473075"/>
          </a:xfrm>
          <a:prstGeom prst="rect">
            <a:avLst/>
          </a:prstGeom>
        </p:spPr>
      </p:pic>
      <p:pic>
        <p:nvPicPr>
          <p:cNvPr id="16" name="Picture 15">
            <a:extLst>
              <a:ext uri="{FF2B5EF4-FFF2-40B4-BE49-F238E27FC236}">
                <a16:creationId xmlns:a16="http://schemas.microsoft.com/office/drawing/2014/main" id="{ACABEC32-887B-06B1-360F-4EDA41B7B5E9}"/>
              </a:ext>
            </a:extLst>
          </p:cNvPr>
          <p:cNvPicPr>
            <a:picLocks noChangeAspect="1"/>
          </p:cNvPicPr>
          <p:nvPr/>
        </p:nvPicPr>
        <p:blipFill>
          <a:blip r:embed="rId5"/>
          <a:stretch>
            <a:fillRect/>
          </a:stretch>
        </p:blipFill>
        <p:spPr>
          <a:xfrm>
            <a:off x="2630721" y="925418"/>
            <a:ext cx="6463937" cy="1220193"/>
          </a:xfrm>
          <a:prstGeom prst="rect">
            <a:avLst/>
          </a:prstGeom>
        </p:spPr>
      </p:pic>
      <p:sp>
        <p:nvSpPr>
          <p:cNvPr id="18" name="Content Placeholder 2">
            <a:extLst>
              <a:ext uri="{FF2B5EF4-FFF2-40B4-BE49-F238E27FC236}">
                <a16:creationId xmlns:a16="http://schemas.microsoft.com/office/drawing/2014/main" id="{2635C26B-BB57-D8D5-D33F-15DC7FD9BFFA}"/>
              </a:ext>
            </a:extLst>
          </p:cNvPr>
          <p:cNvSpPr txBox="1">
            <a:spLocks/>
          </p:cNvSpPr>
          <p:nvPr/>
        </p:nvSpPr>
        <p:spPr>
          <a:xfrm>
            <a:off x="1487276" y="2596207"/>
            <a:ext cx="8750826" cy="8327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Stratified division between train and validation data sets, to ensure the same distribution of targets between them.</a:t>
            </a:r>
          </a:p>
        </p:txBody>
      </p:sp>
    </p:spTree>
    <p:extLst>
      <p:ext uri="{BB962C8B-B14F-4D97-AF65-F5344CB8AC3E}">
        <p14:creationId xmlns:p14="http://schemas.microsoft.com/office/powerpoint/2010/main" val="1050541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ENCODE CATEGORICAL VARIABLES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36098" r="7606" b="55284"/>
          <a:stretch/>
        </p:blipFill>
        <p:spPr>
          <a:xfrm>
            <a:off x="10698527" y="1426260"/>
            <a:ext cx="1365250" cy="473075"/>
          </a:xfrm>
          <a:prstGeom prst="rect">
            <a:avLst/>
          </a:prstGeom>
        </p:spPr>
      </p:pic>
      <p:pic>
        <p:nvPicPr>
          <p:cNvPr id="2" name="Picture 1">
            <a:extLst>
              <a:ext uri="{FF2B5EF4-FFF2-40B4-BE49-F238E27FC236}">
                <a16:creationId xmlns:a16="http://schemas.microsoft.com/office/drawing/2014/main" id="{63DEC7AB-3B2E-213A-F360-0180E3175C17}"/>
              </a:ext>
            </a:extLst>
          </p:cNvPr>
          <p:cNvPicPr>
            <a:picLocks noChangeAspect="1"/>
          </p:cNvPicPr>
          <p:nvPr/>
        </p:nvPicPr>
        <p:blipFill>
          <a:blip r:embed="rId4"/>
          <a:stretch>
            <a:fillRect/>
          </a:stretch>
        </p:blipFill>
        <p:spPr>
          <a:xfrm>
            <a:off x="2673763" y="1158323"/>
            <a:ext cx="3123852" cy="2438318"/>
          </a:xfrm>
          <a:prstGeom prst="rect">
            <a:avLst/>
          </a:prstGeom>
        </p:spPr>
      </p:pic>
      <p:pic>
        <p:nvPicPr>
          <p:cNvPr id="4" name="Picture 3">
            <a:extLst>
              <a:ext uri="{FF2B5EF4-FFF2-40B4-BE49-F238E27FC236}">
                <a16:creationId xmlns:a16="http://schemas.microsoft.com/office/drawing/2014/main" id="{2F970653-CE86-AC5F-DE97-FE1A1B265F8D}"/>
              </a:ext>
            </a:extLst>
          </p:cNvPr>
          <p:cNvPicPr>
            <a:picLocks noChangeAspect="1"/>
          </p:cNvPicPr>
          <p:nvPr/>
        </p:nvPicPr>
        <p:blipFill>
          <a:blip r:embed="rId5"/>
          <a:stretch>
            <a:fillRect/>
          </a:stretch>
        </p:blipFill>
        <p:spPr>
          <a:xfrm>
            <a:off x="6394387" y="1755181"/>
            <a:ext cx="2133600" cy="1244600"/>
          </a:xfrm>
          <a:prstGeom prst="rect">
            <a:avLst/>
          </a:prstGeom>
        </p:spPr>
      </p:pic>
      <p:sp>
        <p:nvSpPr>
          <p:cNvPr id="6" name="Content Placeholder 2">
            <a:extLst>
              <a:ext uri="{FF2B5EF4-FFF2-40B4-BE49-F238E27FC236}">
                <a16:creationId xmlns:a16="http://schemas.microsoft.com/office/drawing/2014/main" id="{79E5B39E-A5E5-A336-CB79-ED89632E1FCD}"/>
              </a:ext>
            </a:extLst>
          </p:cNvPr>
          <p:cNvSpPr txBox="1">
            <a:spLocks/>
          </p:cNvSpPr>
          <p:nvPr/>
        </p:nvSpPr>
        <p:spPr>
          <a:xfrm>
            <a:off x="1487277" y="3829544"/>
            <a:ext cx="8750826" cy="561860"/>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800" b="1" dirty="0"/>
              <a:t>IMPUTE MISSING VARIABLES WITH KNN IMPUTER</a:t>
            </a:r>
          </a:p>
        </p:txBody>
      </p:sp>
      <p:pic>
        <p:nvPicPr>
          <p:cNvPr id="7" name="Picture 6">
            <a:extLst>
              <a:ext uri="{FF2B5EF4-FFF2-40B4-BE49-F238E27FC236}">
                <a16:creationId xmlns:a16="http://schemas.microsoft.com/office/drawing/2014/main" id="{4DFD4BB0-356F-449D-6589-761583CAFEBD}"/>
              </a:ext>
            </a:extLst>
          </p:cNvPr>
          <p:cNvPicPr>
            <a:picLocks noChangeAspect="1"/>
          </p:cNvPicPr>
          <p:nvPr/>
        </p:nvPicPr>
        <p:blipFill>
          <a:blip r:embed="rId6"/>
          <a:stretch>
            <a:fillRect/>
          </a:stretch>
        </p:blipFill>
        <p:spPr>
          <a:xfrm>
            <a:off x="3036758" y="4391404"/>
            <a:ext cx="5651864" cy="2100770"/>
          </a:xfrm>
          <a:prstGeom prst="rect">
            <a:avLst/>
          </a:prstGeom>
        </p:spPr>
      </p:pic>
    </p:spTree>
    <p:extLst>
      <p:ext uri="{BB962C8B-B14F-4D97-AF65-F5344CB8AC3E}">
        <p14:creationId xmlns:p14="http://schemas.microsoft.com/office/powerpoint/2010/main" val="61492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HANDLING OUTLIERS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36098" r="7606" b="55284"/>
          <a:stretch/>
        </p:blipFill>
        <p:spPr>
          <a:xfrm>
            <a:off x="10698527" y="1426260"/>
            <a:ext cx="1365250" cy="473075"/>
          </a:xfrm>
          <a:prstGeom prst="rect">
            <a:avLst/>
          </a:prstGeom>
        </p:spPr>
      </p:pic>
      <p:pic>
        <p:nvPicPr>
          <p:cNvPr id="8" name="Picture 7">
            <a:extLst>
              <a:ext uri="{FF2B5EF4-FFF2-40B4-BE49-F238E27FC236}">
                <a16:creationId xmlns:a16="http://schemas.microsoft.com/office/drawing/2014/main" id="{6B7D5B12-499A-FBDE-4184-4CCA5863CADB}"/>
              </a:ext>
            </a:extLst>
          </p:cNvPr>
          <p:cNvPicPr>
            <a:picLocks noChangeAspect="1"/>
          </p:cNvPicPr>
          <p:nvPr/>
        </p:nvPicPr>
        <p:blipFill>
          <a:blip r:embed="rId4"/>
          <a:stretch>
            <a:fillRect/>
          </a:stretch>
        </p:blipFill>
        <p:spPr>
          <a:xfrm>
            <a:off x="1487276" y="925419"/>
            <a:ext cx="4375413" cy="1824434"/>
          </a:xfrm>
          <a:prstGeom prst="rect">
            <a:avLst/>
          </a:prstGeom>
        </p:spPr>
      </p:pic>
      <p:pic>
        <p:nvPicPr>
          <p:cNvPr id="10" name="Picture 9">
            <a:extLst>
              <a:ext uri="{FF2B5EF4-FFF2-40B4-BE49-F238E27FC236}">
                <a16:creationId xmlns:a16="http://schemas.microsoft.com/office/drawing/2014/main" id="{C407BF12-0221-64A3-DC7C-50331460F64C}"/>
              </a:ext>
            </a:extLst>
          </p:cNvPr>
          <p:cNvPicPr>
            <a:picLocks noChangeAspect="1"/>
          </p:cNvPicPr>
          <p:nvPr/>
        </p:nvPicPr>
        <p:blipFill>
          <a:blip r:embed="rId5"/>
          <a:stretch>
            <a:fillRect/>
          </a:stretch>
        </p:blipFill>
        <p:spPr>
          <a:xfrm>
            <a:off x="1487275" y="2965067"/>
            <a:ext cx="9211251" cy="3721101"/>
          </a:xfrm>
          <a:prstGeom prst="rect">
            <a:avLst/>
          </a:prstGeom>
        </p:spPr>
      </p:pic>
      <p:sp>
        <p:nvSpPr>
          <p:cNvPr id="11" name="Content Placeholder 2">
            <a:extLst>
              <a:ext uri="{FF2B5EF4-FFF2-40B4-BE49-F238E27FC236}">
                <a16:creationId xmlns:a16="http://schemas.microsoft.com/office/drawing/2014/main" id="{B1FF3EB7-77EF-2C1F-46E7-27008EC553E2}"/>
              </a:ext>
            </a:extLst>
          </p:cNvPr>
          <p:cNvSpPr txBox="1">
            <a:spLocks/>
          </p:cNvSpPr>
          <p:nvPr/>
        </p:nvSpPr>
        <p:spPr>
          <a:xfrm>
            <a:off x="6015122" y="923945"/>
            <a:ext cx="4683403" cy="182443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CA" sz="1600" dirty="0"/>
              <a:t>Applying Isolation Forest, it found 10 outliers in the </a:t>
            </a:r>
            <a:r>
              <a:rPr lang="en-CA" sz="1600" u="sng" dirty="0"/>
              <a:t>Train</a:t>
            </a:r>
            <a:r>
              <a:rPr lang="en-CA" sz="1600" dirty="0"/>
              <a:t> data set. </a:t>
            </a:r>
          </a:p>
          <a:p>
            <a:pPr marL="0" indent="0">
              <a:spcBef>
                <a:spcPts val="400"/>
              </a:spcBef>
              <a:buFont typeface="Arial" panose="020B0604020202020204" pitchFamily="34" charset="0"/>
              <a:buNone/>
            </a:pPr>
            <a:r>
              <a:rPr lang="en-CA" sz="1600" dirty="0"/>
              <a:t>Looking deeper into this information and plotting the highly correlated features (below), it’s clear that the outliers (blue dots) are biasing the correlations.</a:t>
            </a:r>
          </a:p>
        </p:txBody>
      </p:sp>
    </p:spTree>
    <p:extLst>
      <p:ext uri="{BB962C8B-B14F-4D97-AF65-F5344CB8AC3E}">
        <p14:creationId xmlns:p14="http://schemas.microsoft.com/office/powerpoint/2010/main" val="1568039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HANDLING OUTLIERS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36098" r="7606" b="55284"/>
          <a:stretch/>
        </p:blipFill>
        <p:spPr>
          <a:xfrm>
            <a:off x="10698527" y="1426260"/>
            <a:ext cx="1365250" cy="473075"/>
          </a:xfrm>
          <a:prstGeom prst="rect">
            <a:avLst/>
          </a:prstGeom>
        </p:spPr>
      </p:pic>
      <p:sp>
        <p:nvSpPr>
          <p:cNvPr id="11" name="Content Placeholder 2">
            <a:extLst>
              <a:ext uri="{FF2B5EF4-FFF2-40B4-BE49-F238E27FC236}">
                <a16:creationId xmlns:a16="http://schemas.microsoft.com/office/drawing/2014/main" id="{B1FF3EB7-77EF-2C1F-46E7-27008EC553E2}"/>
              </a:ext>
            </a:extLst>
          </p:cNvPr>
          <p:cNvSpPr txBox="1">
            <a:spLocks/>
          </p:cNvSpPr>
          <p:nvPr/>
        </p:nvSpPr>
        <p:spPr>
          <a:xfrm>
            <a:off x="1487278" y="1606731"/>
            <a:ext cx="8750825" cy="63587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If the outliers are removed, the number of highly correlated features drops to 5: </a:t>
            </a:r>
          </a:p>
        </p:txBody>
      </p:sp>
      <p:pic>
        <p:nvPicPr>
          <p:cNvPr id="2" name="Picture 1">
            <a:extLst>
              <a:ext uri="{FF2B5EF4-FFF2-40B4-BE49-F238E27FC236}">
                <a16:creationId xmlns:a16="http://schemas.microsoft.com/office/drawing/2014/main" id="{EF7A8B2C-4227-D7A6-17ED-086C667F6B64}"/>
              </a:ext>
            </a:extLst>
          </p:cNvPr>
          <p:cNvPicPr>
            <a:picLocks noChangeAspect="1"/>
          </p:cNvPicPr>
          <p:nvPr/>
        </p:nvPicPr>
        <p:blipFill>
          <a:blip r:embed="rId4"/>
          <a:stretch>
            <a:fillRect/>
          </a:stretch>
        </p:blipFill>
        <p:spPr>
          <a:xfrm>
            <a:off x="1976489" y="2319176"/>
            <a:ext cx="7772400" cy="1595658"/>
          </a:xfrm>
          <a:prstGeom prst="rect">
            <a:avLst/>
          </a:prstGeom>
        </p:spPr>
      </p:pic>
      <p:sp>
        <p:nvSpPr>
          <p:cNvPr id="6" name="Content Placeholder 2">
            <a:extLst>
              <a:ext uri="{FF2B5EF4-FFF2-40B4-BE49-F238E27FC236}">
                <a16:creationId xmlns:a16="http://schemas.microsoft.com/office/drawing/2014/main" id="{F5A52355-7288-3715-127E-A6479138ABFD}"/>
              </a:ext>
            </a:extLst>
          </p:cNvPr>
          <p:cNvSpPr txBox="1">
            <a:spLocks/>
          </p:cNvSpPr>
          <p:nvPr/>
        </p:nvSpPr>
        <p:spPr>
          <a:xfrm>
            <a:off x="4035214" y="4649344"/>
            <a:ext cx="3654950" cy="601924"/>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u="sng" dirty="0"/>
              <a:t>Decision: Drop outliers from Train Set!</a:t>
            </a:r>
            <a:endParaRPr lang="en-CA" sz="1600" dirty="0"/>
          </a:p>
        </p:txBody>
      </p:sp>
      <p:sp>
        <p:nvSpPr>
          <p:cNvPr id="7" name="Rectangle 6">
            <a:extLst>
              <a:ext uri="{FF2B5EF4-FFF2-40B4-BE49-F238E27FC236}">
                <a16:creationId xmlns:a16="http://schemas.microsoft.com/office/drawing/2014/main" id="{03868C9C-7586-7526-0D3B-64CBBD8F7772}"/>
              </a:ext>
            </a:extLst>
          </p:cNvPr>
          <p:cNvSpPr/>
          <p:nvPr/>
        </p:nvSpPr>
        <p:spPr>
          <a:xfrm>
            <a:off x="4035214" y="4649343"/>
            <a:ext cx="3654952" cy="6019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7757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NORMALIZE AND STANDARDIZE</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36098" r="7606" b="55284"/>
          <a:stretch/>
        </p:blipFill>
        <p:spPr>
          <a:xfrm>
            <a:off x="10698527" y="1426260"/>
            <a:ext cx="1365250" cy="473075"/>
          </a:xfrm>
          <a:prstGeom prst="rect">
            <a:avLst/>
          </a:prstGeom>
        </p:spPr>
      </p:pic>
      <p:sp>
        <p:nvSpPr>
          <p:cNvPr id="11" name="Content Placeholder 2">
            <a:extLst>
              <a:ext uri="{FF2B5EF4-FFF2-40B4-BE49-F238E27FC236}">
                <a16:creationId xmlns:a16="http://schemas.microsoft.com/office/drawing/2014/main" id="{B1FF3EB7-77EF-2C1F-46E7-27008EC553E2}"/>
              </a:ext>
            </a:extLst>
          </p:cNvPr>
          <p:cNvSpPr txBox="1">
            <a:spLocks/>
          </p:cNvSpPr>
          <p:nvPr/>
        </p:nvSpPr>
        <p:spPr>
          <a:xfrm>
            <a:off x="1487278" y="830261"/>
            <a:ext cx="8750825" cy="47307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Performed trials with 4 different methods of scalers:</a:t>
            </a:r>
          </a:p>
        </p:txBody>
      </p:sp>
      <p:pic>
        <p:nvPicPr>
          <p:cNvPr id="8" name="Picture 7">
            <a:extLst>
              <a:ext uri="{FF2B5EF4-FFF2-40B4-BE49-F238E27FC236}">
                <a16:creationId xmlns:a16="http://schemas.microsoft.com/office/drawing/2014/main" id="{26203473-C17E-B80C-0E0E-79BF8229D762}"/>
              </a:ext>
            </a:extLst>
          </p:cNvPr>
          <p:cNvPicPr>
            <a:picLocks noChangeAspect="1"/>
          </p:cNvPicPr>
          <p:nvPr/>
        </p:nvPicPr>
        <p:blipFill rotWithShape="1">
          <a:blip r:embed="rId4"/>
          <a:srcRect b="54493"/>
          <a:stretch/>
        </p:blipFill>
        <p:spPr>
          <a:xfrm>
            <a:off x="1487277" y="1303336"/>
            <a:ext cx="8750824" cy="5280383"/>
          </a:xfrm>
          <a:prstGeom prst="rect">
            <a:avLst/>
          </a:prstGeom>
        </p:spPr>
      </p:pic>
    </p:spTree>
    <p:extLst>
      <p:ext uri="{BB962C8B-B14F-4D97-AF65-F5344CB8AC3E}">
        <p14:creationId xmlns:p14="http://schemas.microsoft.com/office/powerpoint/2010/main" val="2670061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NORMALIZE AND STANDARDIZE</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36098" r="7606" b="55284"/>
          <a:stretch/>
        </p:blipFill>
        <p:spPr>
          <a:xfrm>
            <a:off x="10698527" y="1426260"/>
            <a:ext cx="1365250" cy="473075"/>
          </a:xfrm>
          <a:prstGeom prst="rect">
            <a:avLst/>
          </a:prstGeom>
        </p:spPr>
      </p:pic>
      <p:pic>
        <p:nvPicPr>
          <p:cNvPr id="8" name="Picture 7">
            <a:extLst>
              <a:ext uri="{FF2B5EF4-FFF2-40B4-BE49-F238E27FC236}">
                <a16:creationId xmlns:a16="http://schemas.microsoft.com/office/drawing/2014/main" id="{26203473-C17E-B80C-0E0E-79BF8229D762}"/>
              </a:ext>
            </a:extLst>
          </p:cNvPr>
          <p:cNvPicPr>
            <a:picLocks noChangeAspect="1"/>
          </p:cNvPicPr>
          <p:nvPr/>
        </p:nvPicPr>
        <p:blipFill rotWithShape="1">
          <a:blip r:embed="rId4"/>
          <a:srcRect t="45393" b="-39"/>
          <a:stretch/>
        </p:blipFill>
        <p:spPr>
          <a:xfrm>
            <a:off x="1487277" y="925418"/>
            <a:ext cx="8758144" cy="5191107"/>
          </a:xfrm>
          <a:prstGeom prst="rect">
            <a:avLst/>
          </a:prstGeom>
        </p:spPr>
      </p:pic>
      <p:sp>
        <p:nvSpPr>
          <p:cNvPr id="2" name="Content Placeholder 2">
            <a:extLst>
              <a:ext uri="{FF2B5EF4-FFF2-40B4-BE49-F238E27FC236}">
                <a16:creationId xmlns:a16="http://schemas.microsoft.com/office/drawing/2014/main" id="{979BFB6A-24AF-47F1-32E1-74967557390B}"/>
              </a:ext>
            </a:extLst>
          </p:cNvPr>
          <p:cNvSpPr txBox="1">
            <a:spLocks/>
          </p:cNvSpPr>
          <p:nvPr/>
        </p:nvSpPr>
        <p:spPr>
          <a:xfrm>
            <a:off x="4035216" y="6193481"/>
            <a:ext cx="3654950" cy="601924"/>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u="sng" dirty="0"/>
              <a:t>Decision: Use Power Transformer!</a:t>
            </a:r>
            <a:endParaRPr lang="en-CA" sz="1600" dirty="0"/>
          </a:p>
        </p:txBody>
      </p:sp>
      <p:sp>
        <p:nvSpPr>
          <p:cNvPr id="4" name="Rectangle 3">
            <a:extLst>
              <a:ext uri="{FF2B5EF4-FFF2-40B4-BE49-F238E27FC236}">
                <a16:creationId xmlns:a16="http://schemas.microsoft.com/office/drawing/2014/main" id="{75C9922E-BC8A-0E5B-CBB2-7AD7AA3B1047}"/>
              </a:ext>
            </a:extLst>
          </p:cNvPr>
          <p:cNvSpPr/>
          <p:nvPr/>
        </p:nvSpPr>
        <p:spPr>
          <a:xfrm>
            <a:off x="4035214" y="6193479"/>
            <a:ext cx="3654952" cy="60192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0471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PRINCIPAL COMPONENT ANALYSIS (PCA)</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36098" r="7606" b="55284"/>
          <a:stretch/>
        </p:blipFill>
        <p:spPr>
          <a:xfrm>
            <a:off x="10698527" y="1426260"/>
            <a:ext cx="1365250" cy="473075"/>
          </a:xfrm>
          <a:prstGeom prst="rect">
            <a:avLst/>
          </a:prstGeom>
        </p:spPr>
      </p:pic>
      <p:pic>
        <p:nvPicPr>
          <p:cNvPr id="6" name="Picture 5">
            <a:extLst>
              <a:ext uri="{FF2B5EF4-FFF2-40B4-BE49-F238E27FC236}">
                <a16:creationId xmlns:a16="http://schemas.microsoft.com/office/drawing/2014/main" id="{465FF7DF-AED4-EFC1-5B06-D0E1D87871D9}"/>
              </a:ext>
            </a:extLst>
          </p:cNvPr>
          <p:cNvPicPr>
            <a:picLocks noChangeAspect="1"/>
          </p:cNvPicPr>
          <p:nvPr/>
        </p:nvPicPr>
        <p:blipFill>
          <a:blip r:embed="rId4"/>
          <a:stretch>
            <a:fillRect/>
          </a:stretch>
        </p:blipFill>
        <p:spPr>
          <a:xfrm>
            <a:off x="1487277" y="1066799"/>
            <a:ext cx="8750826" cy="3355579"/>
          </a:xfrm>
          <a:prstGeom prst="rect">
            <a:avLst/>
          </a:prstGeom>
        </p:spPr>
      </p:pic>
      <p:sp>
        <p:nvSpPr>
          <p:cNvPr id="7" name="Content Placeholder 2">
            <a:extLst>
              <a:ext uri="{FF2B5EF4-FFF2-40B4-BE49-F238E27FC236}">
                <a16:creationId xmlns:a16="http://schemas.microsoft.com/office/drawing/2014/main" id="{9CEDDA02-C838-C694-2A41-75E256CE4D9B}"/>
              </a:ext>
            </a:extLst>
          </p:cNvPr>
          <p:cNvSpPr txBox="1">
            <a:spLocks/>
          </p:cNvSpPr>
          <p:nvPr/>
        </p:nvSpPr>
        <p:spPr>
          <a:xfrm>
            <a:off x="1487278" y="4671914"/>
            <a:ext cx="8750825" cy="63587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Applying PCA made it possible to reduce the dimensionality of the data set from 55 to 28, keeping more than 85% of the explained variance.</a:t>
            </a:r>
          </a:p>
        </p:txBody>
      </p:sp>
    </p:spTree>
    <p:extLst>
      <p:ext uri="{BB962C8B-B14F-4D97-AF65-F5344CB8AC3E}">
        <p14:creationId xmlns:p14="http://schemas.microsoft.com/office/powerpoint/2010/main" val="432106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B79F-EC04-A13C-AD73-9BC2C3ABB4E7}"/>
              </a:ext>
            </a:extLst>
          </p:cNvPr>
          <p:cNvSpPr>
            <a:spLocks noGrp="1"/>
          </p:cNvSpPr>
          <p:nvPr>
            <p:ph type="title"/>
          </p:nvPr>
        </p:nvSpPr>
        <p:spPr>
          <a:xfrm>
            <a:off x="1141413" y="390835"/>
            <a:ext cx="9905998" cy="675964"/>
          </a:xfrm>
        </p:spPr>
        <p:txBody>
          <a:bodyPr/>
          <a:lstStyle/>
          <a:p>
            <a:pPr algn="ctr"/>
            <a:r>
              <a:rPr lang="en-CA" dirty="0"/>
              <a:t>data PREPARATION</a:t>
            </a:r>
          </a:p>
        </p:txBody>
      </p:sp>
      <p:pic>
        <p:nvPicPr>
          <p:cNvPr id="6" name="Picture 5">
            <a:extLst>
              <a:ext uri="{FF2B5EF4-FFF2-40B4-BE49-F238E27FC236}">
                <a16:creationId xmlns:a16="http://schemas.microsoft.com/office/drawing/2014/main" id="{E3E22EDB-526A-F0E5-34E5-89D0EF871BB7}"/>
              </a:ext>
            </a:extLst>
          </p:cNvPr>
          <p:cNvPicPr>
            <a:picLocks noChangeAspect="1"/>
          </p:cNvPicPr>
          <p:nvPr/>
        </p:nvPicPr>
        <p:blipFill>
          <a:blip r:embed="rId2"/>
          <a:stretch>
            <a:fillRect/>
          </a:stretch>
        </p:blipFill>
        <p:spPr>
          <a:xfrm>
            <a:off x="3359920" y="1175732"/>
            <a:ext cx="5472159" cy="5489312"/>
          </a:xfrm>
          <a:prstGeom prst="rect">
            <a:avLst/>
          </a:prstGeom>
        </p:spPr>
      </p:pic>
      <p:pic>
        <p:nvPicPr>
          <p:cNvPr id="7" name="Picture 6" descr="Vestibular Infnet - Vestibular Instituto Infnet">
            <a:extLst>
              <a:ext uri="{FF2B5EF4-FFF2-40B4-BE49-F238E27FC236}">
                <a16:creationId xmlns:a16="http://schemas.microsoft.com/office/drawing/2014/main" id="{F28A18C0-4D5B-ACB3-232C-B51D53A58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CB543585-0C9B-A1BE-1F0B-8F6FE8F9DD6A}"/>
              </a:ext>
            </a:extLst>
          </p:cNvPr>
          <p:cNvSpPr/>
          <p:nvPr/>
        </p:nvSpPr>
        <p:spPr>
          <a:xfrm>
            <a:off x="6837353" y="3959716"/>
            <a:ext cx="1776548" cy="101237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140611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BALANCED LOGARITHMIC LOSS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55518" r="7606" b="35864"/>
          <a:stretch/>
        </p:blipFill>
        <p:spPr>
          <a:xfrm>
            <a:off x="10698527" y="1426260"/>
            <a:ext cx="1365250" cy="473075"/>
          </a:xfrm>
          <a:prstGeom prst="rect">
            <a:avLst/>
          </a:prstGeom>
        </p:spPr>
      </p:pic>
      <p:sp>
        <p:nvSpPr>
          <p:cNvPr id="7" name="Content Placeholder 2">
            <a:extLst>
              <a:ext uri="{FF2B5EF4-FFF2-40B4-BE49-F238E27FC236}">
                <a16:creationId xmlns:a16="http://schemas.microsoft.com/office/drawing/2014/main" id="{9CEDDA02-C838-C694-2A41-75E256CE4D9B}"/>
              </a:ext>
            </a:extLst>
          </p:cNvPr>
          <p:cNvSpPr txBox="1">
            <a:spLocks/>
          </p:cNvSpPr>
          <p:nvPr/>
        </p:nvSpPr>
        <p:spPr>
          <a:xfrm>
            <a:off x="1487278" y="2398977"/>
            <a:ext cx="8750825" cy="63587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The evaluation of the model will be done based on the above equation. In this case, the first action is to pass this equation to the code, to build the model using it as metric.</a:t>
            </a:r>
          </a:p>
        </p:txBody>
      </p:sp>
      <p:pic>
        <p:nvPicPr>
          <p:cNvPr id="8" name="Picture 7">
            <a:extLst>
              <a:ext uri="{FF2B5EF4-FFF2-40B4-BE49-F238E27FC236}">
                <a16:creationId xmlns:a16="http://schemas.microsoft.com/office/drawing/2014/main" id="{EEE62A7E-3C52-79F8-5080-132BA121D160}"/>
              </a:ext>
            </a:extLst>
          </p:cNvPr>
          <p:cNvPicPr>
            <a:picLocks noChangeAspect="1"/>
          </p:cNvPicPr>
          <p:nvPr/>
        </p:nvPicPr>
        <p:blipFill rotWithShape="1">
          <a:blip r:embed="rId4"/>
          <a:srcRect l="-1" r="364"/>
          <a:stretch/>
        </p:blipFill>
        <p:spPr>
          <a:xfrm>
            <a:off x="3436264" y="1250606"/>
            <a:ext cx="4852852" cy="819684"/>
          </a:xfrm>
          <a:prstGeom prst="rect">
            <a:avLst/>
          </a:prstGeom>
        </p:spPr>
      </p:pic>
      <p:pic>
        <p:nvPicPr>
          <p:cNvPr id="9" name="Picture 8">
            <a:extLst>
              <a:ext uri="{FF2B5EF4-FFF2-40B4-BE49-F238E27FC236}">
                <a16:creationId xmlns:a16="http://schemas.microsoft.com/office/drawing/2014/main" id="{17FB3847-4B63-6C0E-AFB2-81313722FDB3}"/>
              </a:ext>
            </a:extLst>
          </p:cNvPr>
          <p:cNvPicPr>
            <a:picLocks noChangeAspect="1"/>
          </p:cNvPicPr>
          <p:nvPr/>
        </p:nvPicPr>
        <p:blipFill>
          <a:blip r:embed="rId5"/>
          <a:stretch>
            <a:fillRect/>
          </a:stretch>
        </p:blipFill>
        <p:spPr>
          <a:xfrm>
            <a:off x="1976490" y="3360042"/>
            <a:ext cx="7772400" cy="2962499"/>
          </a:xfrm>
          <a:prstGeom prst="rect">
            <a:avLst/>
          </a:prstGeom>
        </p:spPr>
      </p:pic>
    </p:spTree>
    <p:extLst>
      <p:ext uri="{BB962C8B-B14F-4D97-AF65-F5344CB8AC3E}">
        <p14:creationId xmlns:p14="http://schemas.microsoft.com/office/powerpoint/2010/main" val="3263224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FIRST NEURAL NETWORK MODEL</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55518" r="7606" b="35864"/>
          <a:stretch/>
        </p:blipFill>
        <p:spPr>
          <a:xfrm>
            <a:off x="10698527" y="1426260"/>
            <a:ext cx="1365250" cy="473075"/>
          </a:xfrm>
          <a:prstGeom prst="rect">
            <a:avLst/>
          </a:prstGeom>
        </p:spPr>
      </p:pic>
      <p:sp>
        <p:nvSpPr>
          <p:cNvPr id="7" name="Content Placeholder 2">
            <a:extLst>
              <a:ext uri="{FF2B5EF4-FFF2-40B4-BE49-F238E27FC236}">
                <a16:creationId xmlns:a16="http://schemas.microsoft.com/office/drawing/2014/main" id="{9CEDDA02-C838-C694-2A41-75E256CE4D9B}"/>
              </a:ext>
            </a:extLst>
          </p:cNvPr>
          <p:cNvSpPr txBox="1">
            <a:spLocks/>
          </p:cNvSpPr>
          <p:nvPr/>
        </p:nvSpPr>
        <p:spPr>
          <a:xfrm>
            <a:off x="1487278" y="925418"/>
            <a:ext cx="8750825" cy="63587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The first model uses all the methodologies analyzed until now, but it does only 1 training, splitting the original train set into X, y Train (80%) and X, y Test (20%).</a:t>
            </a:r>
          </a:p>
        </p:txBody>
      </p:sp>
      <p:sp>
        <p:nvSpPr>
          <p:cNvPr id="10" name="Content Placeholder 2">
            <a:extLst>
              <a:ext uri="{FF2B5EF4-FFF2-40B4-BE49-F238E27FC236}">
                <a16:creationId xmlns:a16="http://schemas.microsoft.com/office/drawing/2014/main" id="{C571D573-D2B1-8DF4-BA04-D11BB5747203}"/>
              </a:ext>
            </a:extLst>
          </p:cNvPr>
          <p:cNvSpPr txBox="1">
            <a:spLocks/>
          </p:cNvSpPr>
          <p:nvPr/>
        </p:nvSpPr>
        <p:spPr>
          <a:xfrm>
            <a:off x="4381267" y="5076670"/>
            <a:ext cx="2962848" cy="1289296"/>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u="sng" dirty="0"/>
              <a:t>Results:</a:t>
            </a:r>
          </a:p>
          <a:p>
            <a:pPr marL="0" indent="0" algn="ctr">
              <a:spcBef>
                <a:spcPts val="400"/>
              </a:spcBef>
              <a:buFont typeface="Arial" panose="020B0604020202020204" pitchFamily="34" charset="0"/>
              <a:buNone/>
            </a:pPr>
            <a:r>
              <a:rPr lang="en-CA" sz="1600" dirty="0"/>
              <a:t>Balanced Log Loss: 0.2849 </a:t>
            </a:r>
          </a:p>
          <a:p>
            <a:pPr marL="0" indent="0" algn="ctr">
              <a:spcBef>
                <a:spcPts val="400"/>
              </a:spcBef>
              <a:buFont typeface="Arial" panose="020B0604020202020204" pitchFamily="34" charset="0"/>
              <a:buNone/>
            </a:pPr>
            <a:r>
              <a:rPr lang="en-CA" sz="1600" dirty="0"/>
              <a:t>Accuracy: 0.9268</a:t>
            </a:r>
          </a:p>
        </p:txBody>
      </p:sp>
      <p:sp>
        <p:nvSpPr>
          <p:cNvPr id="11" name="Rectangle 10">
            <a:extLst>
              <a:ext uri="{FF2B5EF4-FFF2-40B4-BE49-F238E27FC236}">
                <a16:creationId xmlns:a16="http://schemas.microsoft.com/office/drawing/2014/main" id="{1B380EC6-4FA0-99C3-8435-1BAF5412FC8E}"/>
              </a:ext>
            </a:extLst>
          </p:cNvPr>
          <p:cNvSpPr/>
          <p:nvPr/>
        </p:nvSpPr>
        <p:spPr>
          <a:xfrm>
            <a:off x="4381265" y="5076670"/>
            <a:ext cx="2962850" cy="128929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3FB6B078-93A6-F71A-0721-895E68E1FA44}"/>
              </a:ext>
            </a:extLst>
          </p:cNvPr>
          <p:cNvPicPr>
            <a:picLocks noChangeAspect="1"/>
          </p:cNvPicPr>
          <p:nvPr/>
        </p:nvPicPr>
        <p:blipFill>
          <a:blip r:embed="rId4"/>
          <a:stretch>
            <a:fillRect/>
          </a:stretch>
        </p:blipFill>
        <p:spPr>
          <a:xfrm>
            <a:off x="1487278" y="1702227"/>
            <a:ext cx="8750824" cy="3233510"/>
          </a:xfrm>
          <a:prstGeom prst="rect">
            <a:avLst/>
          </a:prstGeom>
        </p:spPr>
      </p:pic>
    </p:spTree>
    <p:extLst>
      <p:ext uri="{BB962C8B-B14F-4D97-AF65-F5344CB8AC3E}">
        <p14:creationId xmlns:p14="http://schemas.microsoft.com/office/powerpoint/2010/main" val="2233750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1426260"/>
            <a:ext cx="8750826" cy="5095726"/>
          </a:xfrm>
        </p:spPr>
        <p:txBody>
          <a:bodyPr>
            <a:normAutofit/>
          </a:bodyPr>
          <a:lstStyle/>
          <a:p>
            <a:pPr marL="0" indent="0">
              <a:spcBef>
                <a:spcPts val="400"/>
              </a:spcBef>
              <a:buNone/>
            </a:pPr>
            <a:r>
              <a:rPr lang="en-CA" sz="1800" b="1" dirty="0"/>
              <a:t>GOAL OF THE COMPETITION</a:t>
            </a:r>
          </a:p>
          <a:p>
            <a:pPr marL="0" indent="0">
              <a:spcBef>
                <a:spcPts val="400"/>
              </a:spcBef>
              <a:buNone/>
            </a:pPr>
            <a:r>
              <a:rPr lang="en-CA" sz="1800" dirty="0"/>
              <a:t>The goal of this competition is to predict if a person has any of three medical conditions. You are being asked to predict if the person has one or more of any of the three medical conditions (Class 1), or none of the three medical conditions (Class 0). You will create a model trained on measurements of health characteristics.</a:t>
            </a:r>
          </a:p>
          <a:p>
            <a:pPr marL="0" indent="0">
              <a:spcBef>
                <a:spcPts val="400"/>
              </a:spcBef>
              <a:buNone/>
            </a:pPr>
            <a:endParaRPr lang="en-CA" sz="1800" dirty="0"/>
          </a:p>
          <a:p>
            <a:pPr marL="0" indent="0">
              <a:spcBef>
                <a:spcPts val="400"/>
              </a:spcBef>
              <a:buNone/>
            </a:pPr>
            <a:r>
              <a:rPr lang="en-CA" sz="1800" dirty="0"/>
              <a:t>To determine if someone has these medical conditions requires a long and intrusive process to collect information from patients. With predictive models, we can shorten this process and keep patient details private by collecting key characteristics relative to the conditions, then encoding these characteristics.</a:t>
            </a:r>
          </a:p>
          <a:p>
            <a:pPr marL="457200" indent="-457200">
              <a:spcBef>
                <a:spcPts val="400"/>
              </a:spcBef>
              <a:buFont typeface="+mj-lt"/>
              <a:buAutoNum type="arabicPeriod"/>
            </a:pPr>
            <a:endParaRPr lang="en-CA" sz="1800" dirty="0"/>
          </a:p>
          <a:p>
            <a:pPr marL="0" indent="0">
              <a:spcBef>
                <a:spcPts val="400"/>
              </a:spcBef>
              <a:buNone/>
            </a:pPr>
            <a:r>
              <a:rPr lang="en-CA" sz="1800" dirty="0"/>
              <a:t>Your work will help researchers discover the relationship between measurements of certain characteristics and potential patient conditions.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D9C8CFB-D765-CECF-FEEB-F0214FF6BAB9}"/>
              </a:ext>
            </a:extLst>
          </p:cNvPr>
          <p:cNvPicPr>
            <a:picLocks noChangeAspect="1"/>
          </p:cNvPicPr>
          <p:nvPr/>
        </p:nvPicPr>
        <p:blipFill rotWithShape="1">
          <a:blip r:embed="rId3"/>
          <a:srcRect l="19828" t="16813" r="55223" b="74569"/>
          <a:stretch/>
        </p:blipFill>
        <p:spPr>
          <a:xfrm>
            <a:off x="10698527" y="1426260"/>
            <a:ext cx="1365250" cy="473075"/>
          </a:xfrm>
          <a:prstGeom prst="rect">
            <a:avLst/>
          </a:prstGeom>
        </p:spPr>
      </p:pic>
      <p:sp>
        <p:nvSpPr>
          <p:cNvPr id="11" name="Title 1">
            <a:extLst>
              <a:ext uri="{FF2B5EF4-FFF2-40B4-BE49-F238E27FC236}">
                <a16:creationId xmlns:a16="http://schemas.microsoft.com/office/drawing/2014/main" id="{85174AB1-258F-401A-4742-3E1A6B8D1725}"/>
              </a:ext>
            </a:extLst>
          </p:cNvPr>
          <p:cNvSpPr>
            <a:spLocks noGrp="1"/>
          </p:cNvSpPr>
          <p:nvPr>
            <p:ph type="title"/>
          </p:nvPr>
        </p:nvSpPr>
        <p:spPr>
          <a:xfrm>
            <a:off x="1141413" y="390835"/>
            <a:ext cx="9905998" cy="675964"/>
          </a:xfrm>
        </p:spPr>
        <p:txBody>
          <a:bodyPr/>
          <a:lstStyle/>
          <a:p>
            <a:pPr marL="0" indent="0" algn="ctr">
              <a:spcBef>
                <a:spcPts val="400"/>
              </a:spcBef>
              <a:buNone/>
            </a:pPr>
            <a:r>
              <a:rPr lang="en-CA" sz="3600" b="1" dirty="0"/>
              <a:t>KAGGLE COMPETITION [</a:t>
            </a:r>
            <a:r>
              <a:rPr lang="en-CA" sz="3600" b="1" dirty="0">
                <a:hlinkClick r:id="rId4"/>
              </a:rPr>
              <a:t>Link</a:t>
            </a:r>
            <a:r>
              <a:rPr lang="en-CA" sz="3600" b="1" dirty="0"/>
              <a:t>]</a:t>
            </a:r>
          </a:p>
        </p:txBody>
      </p:sp>
    </p:spTree>
    <p:extLst>
      <p:ext uri="{BB962C8B-B14F-4D97-AF65-F5344CB8AC3E}">
        <p14:creationId xmlns:p14="http://schemas.microsoft.com/office/powerpoint/2010/main" val="3273562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SPLIT TRAIN SET INTO 5 K-FOLDS AND BALANCE CLASSES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67445" t="55518" r="7606" b="35864"/>
          <a:stretch/>
        </p:blipFill>
        <p:spPr>
          <a:xfrm>
            <a:off x="10698527" y="1426260"/>
            <a:ext cx="1365250" cy="473075"/>
          </a:xfrm>
          <a:prstGeom prst="rect">
            <a:avLst/>
          </a:prstGeom>
        </p:spPr>
      </p:pic>
      <p:sp>
        <p:nvSpPr>
          <p:cNvPr id="7" name="Content Placeholder 2">
            <a:extLst>
              <a:ext uri="{FF2B5EF4-FFF2-40B4-BE49-F238E27FC236}">
                <a16:creationId xmlns:a16="http://schemas.microsoft.com/office/drawing/2014/main" id="{9CEDDA02-C838-C694-2A41-75E256CE4D9B}"/>
              </a:ext>
            </a:extLst>
          </p:cNvPr>
          <p:cNvSpPr txBox="1">
            <a:spLocks/>
          </p:cNvSpPr>
          <p:nvPr/>
        </p:nvSpPr>
        <p:spPr>
          <a:xfrm>
            <a:off x="1487278" y="925418"/>
            <a:ext cx="8750825" cy="63587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The second approach was to split the Train set into 5 K-folds, and balance each new train set with 50% of each class. Also each fold was initialized 5 times.</a:t>
            </a:r>
          </a:p>
        </p:txBody>
      </p:sp>
      <p:sp>
        <p:nvSpPr>
          <p:cNvPr id="10" name="Content Placeholder 2">
            <a:extLst>
              <a:ext uri="{FF2B5EF4-FFF2-40B4-BE49-F238E27FC236}">
                <a16:creationId xmlns:a16="http://schemas.microsoft.com/office/drawing/2014/main" id="{C571D573-D2B1-8DF4-BA04-D11BB5747203}"/>
              </a:ext>
            </a:extLst>
          </p:cNvPr>
          <p:cNvSpPr txBox="1">
            <a:spLocks/>
          </p:cNvSpPr>
          <p:nvPr/>
        </p:nvSpPr>
        <p:spPr>
          <a:xfrm>
            <a:off x="4381267" y="5076670"/>
            <a:ext cx="2962848" cy="1289296"/>
          </a:xfrm>
          <a:prstGeom prst="rect">
            <a:avLst/>
          </a:prstGeom>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u="sng" dirty="0"/>
              <a:t>Best Results:</a:t>
            </a:r>
          </a:p>
          <a:p>
            <a:pPr marL="0" indent="0" algn="ctr">
              <a:spcBef>
                <a:spcPts val="400"/>
              </a:spcBef>
              <a:buFont typeface="Arial" panose="020B0604020202020204" pitchFamily="34" charset="0"/>
              <a:buNone/>
            </a:pPr>
            <a:r>
              <a:rPr lang="en-CA" sz="1600" dirty="0"/>
              <a:t>Balanced Log Loss: 0.2134 </a:t>
            </a:r>
          </a:p>
          <a:p>
            <a:pPr marL="0" indent="0" algn="ctr">
              <a:spcBef>
                <a:spcPts val="400"/>
              </a:spcBef>
              <a:buFont typeface="Arial" panose="020B0604020202020204" pitchFamily="34" charset="0"/>
              <a:buNone/>
            </a:pPr>
            <a:r>
              <a:rPr lang="en-CA" sz="1600" dirty="0"/>
              <a:t>Accuracy: 0.8837</a:t>
            </a:r>
          </a:p>
        </p:txBody>
      </p:sp>
      <p:sp>
        <p:nvSpPr>
          <p:cNvPr id="11" name="Rectangle 10">
            <a:extLst>
              <a:ext uri="{FF2B5EF4-FFF2-40B4-BE49-F238E27FC236}">
                <a16:creationId xmlns:a16="http://schemas.microsoft.com/office/drawing/2014/main" id="{1B380EC6-4FA0-99C3-8435-1BAF5412FC8E}"/>
              </a:ext>
            </a:extLst>
          </p:cNvPr>
          <p:cNvSpPr/>
          <p:nvPr/>
        </p:nvSpPr>
        <p:spPr>
          <a:xfrm>
            <a:off x="4381265" y="5076670"/>
            <a:ext cx="2962850" cy="1289296"/>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37BA1BF8-3C44-39E8-304F-68C00A18C9F6}"/>
              </a:ext>
            </a:extLst>
          </p:cNvPr>
          <p:cNvPicPr>
            <a:picLocks noChangeAspect="1"/>
          </p:cNvPicPr>
          <p:nvPr/>
        </p:nvPicPr>
        <p:blipFill>
          <a:blip r:embed="rId4"/>
          <a:stretch>
            <a:fillRect/>
          </a:stretch>
        </p:blipFill>
        <p:spPr>
          <a:xfrm>
            <a:off x="1487277" y="1692065"/>
            <a:ext cx="8750824" cy="3233510"/>
          </a:xfrm>
          <a:prstGeom prst="rect">
            <a:avLst/>
          </a:prstGeom>
        </p:spPr>
      </p:pic>
    </p:spTree>
    <p:extLst>
      <p:ext uri="{BB962C8B-B14F-4D97-AF65-F5344CB8AC3E}">
        <p14:creationId xmlns:p14="http://schemas.microsoft.com/office/powerpoint/2010/main" val="3414674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B79F-EC04-A13C-AD73-9BC2C3ABB4E7}"/>
              </a:ext>
            </a:extLst>
          </p:cNvPr>
          <p:cNvSpPr>
            <a:spLocks noGrp="1"/>
          </p:cNvSpPr>
          <p:nvPr>
            <p:ph type="title"/>
          </p:nvPr>
        </p:nvSpPr>
        <p:spPr>
          <a:xfrm>
            <a:off x="1141413" y="390835"/>
            <a:ext cx="9905998" cy="675964"/>
          </a:xfrm>
        </p:spPr>
        <p:txBody>
          <a:bodyPr/>
          <a:lstStyle/>
          <a:p>
            <a:pPr algn="ctr"/>
            <a:r>
              <a:rPr lang="en-CA" dirty="0"/>
              <a:t>data PREPARATION</a:t>
            </a:r>
          </a:p>
        </p:txBody>
      </p:sp>
      <p:pic>
        <p:nvPicPr>
          <p:cNvPr id="6" name="Picture 5">
            <a:extLst>
              <a:ext uri="{FF2B5EF4-FFF2-40B4-BE49-F238E27FC236}">
                <a16:creationId xmlns:a16="http://schemas.microsoft.com/office/drawing/2014/main" id="{E3E22EDB-526A-F0E5-34E5-89D0EF871BB7}"/>
              </a:ext>
            </a:extLst>
          </p:cNvPr>
          <p:cNvPicPr>
            <a:picLocks noChangeAspect="1"/>
          </p:cNvPicPr>
          <p:nvPr/>
        </p:nvPicPr>
        <p:blipFill>
          <a:blip r:embed="rId2"/>
          <a:stretch>
            <a:fillRect/>
          </a:stretch>
        </p:blipFill>
        <p:spPr>
          <a:xfrm>
            <a:off x="3359920" y="1175732"/>
            <a:ext cx="5472159" cy="5489312"/>
          </a:xfrm>
          <a:prstGeom prst="rect">
            <a:avLst/>
          </a:prstGeom>
        </p:spPr>
      </p:pic>
      <p:pic>
        <p:nvPicPr>
          <p:cNvPr id="7" name="Picture 6" descr="Vestibular Infnet - Vestibular Instituto Infnet">
            <a:extLst>
              <a:ext uri="{FF2B5EF4-FFF2-40B4-BE49-F238E27FC236}">
                <a16:creationId xmlns:a16="http://schemas.microsoft.com/office/drawing/2014/main" id="{F28A18C0-4D5B-ACB3-232C-B51D53A58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CB543585-0C9B-A1BE-1F0B-8F6FE8F9DD6A}"/>
              </a:ext>
            </a:extLst>
          </p:cNvPr>
          <p:cNvSpPr/>
          <p:nvPr/>
        </p:nvSpPr>
        <p:spPr>
          <a:xfrm>
            <a:off x="5206138" y="5022162"/>
            <a:ext cx="1776548" cy="101237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820105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8"/>
            <a:ext cx="8750826" cy="561860"/>
          </a:xfrm>
        </p:spPr>
        <p:txBody>
          <a:bodyPr>
            <a:noAutofit/>
          </a:bodyPr>
          <a:lstStyle/>
          <a:p>
            <a:pPr marL="0" indent="0" algn="ctr">
              <a:spcBef>
                <a:spcPts val="400"/>
              </a:spcBef>
              <a:buNone/>
            </a:pPr>
            <a:r>
              <a:rPr lang="en-CA" sz="1800" b="1" dirty="0"/>
              <a:t>NEXT STEPS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237C00C-3E29-F0CD-3C2E-4F313CD88951}"/>
              </a:ext>
            </a:extLst>
          </p:cNvPr>
          <p:cNvPicPr>
            <a:picLocks noChangeAspect="1"/>
          </p:cNvPicPr>
          <p:nvPr/>
        </p:nvPicPr>
        <p:blipFill rotWithShape="1">
          <a:blip r:embed="rId3"/>
          <a:srcRect l="37526" t="74790" r="37525" b="16592"/>
          <a:stretch/>
        </p:blipFill>
        <p:spPr>
          <a:xfrm>
            <a:off x="10698527" y="1426260"/>
            <a:ext cx="1365250" cy="473075"/>
          </a:xfrm>
          <a:prstGeom prst="rect">
            <a:avLst/>
          </a:prstGeom>
        </p:spPr>
      </p:pic>
      <p:sp>
        <p:nvSpPr>
          <p:cNvPr id="7" name="Content Placeholder 2">
            <a:extLst>
              <a:ext uri="{FF2B5EF4-FFF2-40B4-BE49-F238E27FC236}">
                <a16:creationId xmlns:a16="http://schemas.microsoft.com/office/drawing/2014/main" id="{9CEDDA02-C838-C694-2A41-75E256CE4D9B}"/>
              </a:ext>
            </a:extLst>
          </p:cNvPr>
          <p:cNvSpPr txBox="1">
            <a:spLocks/>
          </p:cNvSpPr>
          <p:nvPr/>
        </p:nvSpPr>
        <p:spPr>
          <a:xfrm>
            <a:off x="1487278" y="1752732"/>
            <a:ext cx="8750825" cy="278443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spcBef>
                <a:spcPts val="400"/>
              </a:spcBef>
              <a:buFont typeface="Arial" panose="020B0604020202020204" pitchFamily="34" charset="0"/>
              <a:buNone/>
            </a:pPr>
            <a:r>
              <a:rPr lang="en-CA" sz="1600" dirty="0"/>
              <a:t>There is still a lot of room for improvement, next steps are:</a:t>
            </a:r>
          </a:p>
          <a:p>
            <a:pPr marL="342900" indent="-342900" algn="ctr">
              <a:spcBef>
                <a:spcPts val="400"/>
              </a:spcBef>
              <a:buFont typeface="Arial" panose="020B0604020202020204" pitchFamily="34" charset="0"/>
              <a:buAutoNum type="arabicPeriod"/>
            </a:pPr>
            <a:r>
              <a:rPr lang="en-CA" sz="1600" dirty="0"/>
              <a:t>Create a class where it’s easier to change the parameters and perform more trial</a:t>
            </a:r>
          </a:p>
          <a:p>
            <a:pPr marL="342900" indent="-342900" algn="ctr">
              <a:spcBef>
                <a:spcPts val="400"/>
              </a:spcBef>
              <a:buFont typeface="Arial" panose="020B0604020202020204" pitchFamily="34" charset="0"/>
              <a:buAutoNum type="arabicPeriod"/>
            </a:pPr>
            <a:r>
              <a:rPr lang="en-CA" sz="1600" dirty="0"/>
              <a:t>Try with different scalers</a:t>
            </a:r>
          </a:p>
          <a:p>
            <a:pPr marL="342900" indent="-342900" algn="ctr">
              <a:spcBef>
                <a:spcPts val="400"/>
              </a:spcBef>
              <a:buFont typeface="Arial" panose="020B0604020202020204" pitchFamily="34" charset="0"/>
              <a:buAutoNum type="arabicPeriod"/>
            </a:pPr>
            <a:r>
              <a:rPr lang="en-CA" sz="1600" dirty="0"/>
              <a:t>Try with other quantities of PCAs</a:t>
            </a:r>
          </a:p>
          <a:p>
            <a:pPr marL="342900" indent="-342900" algn="ctr">
              <a:spcBef>
                <a:spcPts val="400"/>
              </a:spcBef>
              <a:buFont typeface="Arial" panose="020B0604020202020204" pitchFamily="34" charset="0"/>
              <a:buAutoNum type="arabicPeriod"/>
            </a:pPr>
            <a:r>
              <a:rPr lang="en-CA" sz="1600" dirty="0"/>
              <a:t>Change the number of neurons in the hidden layer</a:t>
            </a:r>
          </a:p>
          <a:p>
            <a:pPr marL="342900" indent="-342900" algn="ctr">
              <a:spcBef>
                <a:spcPts val="400"/>
              </a:spcBef>
              <a:buFont typeface="Arial" panose="020B0604020202020204" pitchFamily="34" charset="0"/>
              <a:buAutoNum type="arabicPeriod"/>
            </a:pPr>
            <a:r>
              <a:rPr lang="en-CA" sz="1600" dirty="0"/>
              <a:t>Try with other activation functions</a:t>
            </a:r>
          </a:p>
          <a:p>
            <a:pPr marL="342900" indent="-342900" algn="ctr">
              <a:spcBef>
                <a:spcPts val="400"/>
              </a:spcBef>
              <a:buFont typeface="Arial" panose="020B0604020202020204" pitchFamily="34" charset="0"/>
              <a:buAutoNum type="arabicPeriod"/>
            </a:pPr>
            <a:r>
              <a:rPr lang="en-CA" sz="1600" dirty="0"/>
              <a:t>Try different optimizers</a:t>
            </a:r>
          </a:p>
        </p:txBody>
      </p:sp>
    </p:spTree>
    <p:extLst>
      <p:ext uri="{BB962C8B-B14F-4D97-AF65-F5344CB8AC3E}">
        <p14:creationId xmlns:p14="http://schemas.microsoft.com/office/powerpoint/2010/main" val="878385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1339905"/>
            <a:ext cx="8750826" cy="5182081"/>
          </a:xfrm>
        </p:spPr>
        <p:txBody>
          <a:bodyPr>
            <a:noAutofit/>
          </a:bodyPr>
          <a:lstStyle/>
          <a:p>
            <a:pPr marL="0" indent="0">
              <a:spcBef>
                <a:spcPts val="400"/>
              </a:spcBef>
              <a:buNone/>
            </a:pPr>
            <a:r>
              <a:rPr lang="en-CA" sz="1800" b="1" dirty="0"/>
              <a:t>CONTEXT</a:t>
            </a:r>
          </a:p>
          <a:p>
            <a:pPr marL="0" indent="0">
              <a:spcBef>
                <a:spcPts val="400"/>
              </a:spcBef>
              <a:buNone/>
            </a:pPr>
            <a:r>
              <a:rPr lang="en-CA" sz="1800" dirty="0"/>
              <a:t>They say age is just a number but a whole host of health issues come with aging. From heart disease and dementia to hearing loss and arthritis, aging is a risk factor for numerous diseases and complications. The growing field of bioinformatics includes research into interventions that can help slow and reverse biological aging and prevent major age-related ailments. Data science could have a role to play in developing new methods to solve problems with diverse data, even if the number of samples is small.</a:t>
            </a:r>
          </a:p>
          <a:p>
            <a:pPr marL="0" indent="0">
              <a:spcBef>
                <a:spcPts val="400"/>
              </a:spcBef>
              <a:buNone/>
            </a:pPr>
            <a:endParaRPr lang="en-CA" sz="1800" dirty="0"/>
          </a:p>
          <a:p>
            <a:pPr marL="0" indent="0">
              <a:spcBef>
                <a:spcPts val="400"/>
              </a:spcBef>
              <a:buNone/>
            </a:pPr>
            <a:r>
              <a:rPr lang="en-CA" sz="1800" dirty="0"/>
              <a:t>Currently, models like </a:t>
            </a:r>
            <a:r>
              <a:rPr lang="en-CA" sz="1800" dirty="0" err="1"/>
              <a:t>XGBoost</a:t>
            </a:r>
            <a:r>
              <a:rPr lang="en-CA" sz="1800" dirty="0"/>
              <a:t> and random forest are used to predict medical conditions yet the models' performance is not good enough. Dealing with critical problems where lives are on the line, models need to make correct predictions reliably and consistently between different cases.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8AFBAB8-B857-8197-3388-F6E0AA334AC9}"/>
              </a:ext>
            </a:extLst>
          </p:cNvPr>
          <p:cNvPicPr>
            <a:picLocks noChangeAspect="1"/>
          </p:cNvPicPr>
          <p:nvPr/>
        </p:nvPicPr>
        <p:blipFill rotWithShape="1">
          <a:blip r:embed="rId3"/>
          <a:srcRect l="19828" t="16813" r="55223" b="74569"/>
          <a:stretch/>
        </p:blipFill>
        <p:spPr>
          <a:xfrm>
            <a:off x="10698527" y="1426260"/>
            <a:ext cx="1365250" cy="473075"/>
          </a:xfrm>
          <a:prstGeom prst="rect">
            <a:avLst/>
          </a:prstGeom>
        </p:spPr>
      </p:pic>
    </p:spTree>
    <p:extLst>
      <p:ext uri="{BB962C8B-B14F-4D97-AF65-F5344CB8AC3E}">
        <p14:creationId xmlns:p14="http://schemas.microsoft.com/office/powerpoint/2010/main" val="687809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1339905"/>
            <a:ext cx="8750826" cy="5182081"/>
          </a:xfrm>
        </p:spPr>
        <p:txBody>
          <a:bodyPr>
            <a:noAutofit/>
          </a:bodyPr>
          <a:lstStyle/>
          <a:p>
            <a:pPr marL="0" indent="0">
              <a:spcBef>
                <a:spcPts val="400"/>
              </a:spcBef>
              <a:buNone/>
            </a:pPr>
            <a:r>
              <a:rPr lang="en-CA" sz="1800" dirty="0"/>
              <a:t>Founded in 2015, competition host </a:t>
            </a:r>
            <a:r>
              <a:rPr lang="en-CA" sz="1800" dirty="0" err="1"/>
              <a:t>InVitro</a:t>
            </a:r>
            <a:r>
              <a:rPr lang="en-CA" sz="1800" dirty="0"/>
              <a:t> Cell Research, LLC (ICR) is a privately funded company focused on regenerative and preventive personalized medicine. Their offices and labs in the greater New York City area offer state-of-the-art research space. </a:t>
            </a:r>
            <a:r>
              <a:rPr lang="en-CA" sz="1800" dirty="0" err="1"/>
              <a:t>InVitro</a:t>
            </a:r>
            <a:r>
              <a:rPr lang="en-CA" sz="1800" dirty="0"/>
              <a:t> Cell Research's Scientists are what set them apart, helping guide and defining their mission of researching how to repair aging people fast.</a:t>
            </a:r>
          </a:p>
          <a:p>
            <a:pPr marL="0" indent="0">
              <a:spcBef>
                <a:spcPts val="400"/>
              </a:spcBef>
              <a:buNone/>
            </a:pPr>
            <a:endParaRPr lang="en-CA" sz="1800" dirty="0"/>
          </a:p>
          <a:p>
            <a:pPr marL="0" indent="0">
              <a:spcBef>
                <a:spcPts val="400"/>
              </a:spcBef>
              <a:buNone/>
            </a:pPr>
            <a:r>
              <a:rPr lang="en-CA" sz="1800" dirty="0"/>
              <a:t>In this competition, you’ll work with measurements of health characteristic data to solve critical problems in bioinformatics. Based on minimal training, you’ll create a model to predict if a person has any of three medical conditions, with an aim to improve on existing methods.</a:t>
            </a:r>
          </a:p>
          <a:p>
            <a:pPr marL="0" indent="0">
              <a:spcBef>
                <a:spcPts val="400"/>
              </a:spcBef>
              <a:buNone/>
            </a:pPr>
            <a:endParaRPr lang="en-CA" sz="1800" dirty="0"/>
          </a:p>
          <a:p>
            <a:pPr marL="0" indent="0">
              <a:spcBef>
                <a:spcPts val="400"/>
              </a:spcBef>
              <a:buNone/>
            </a:pPr>
            <a:r>
              <a:rPr lang="en-CA" sz="1800" dirty="0"/>
              <a:t>You could help advance the growing field of bioinformatics and explore new methods to solve complex problems with diverse data.</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A93046C-F5B7-EF10-5D5E-F1210B08AE15}"/>
              </a:ext>
            </a:extLst>
          </p:cNvPr>
          <p:cNvPicPr>
            <a:picLocks noChangeAspect="1"/>
          </p:cNvPicPr>
          <p:nvPr/>
        </p:nvPicPr>
        <p:blipFill rotWithShape="1">
          <a:blip r:embed="rId3"/>
          <a:srcRect l="19828" t="16813" r="55223" b="74569"/>
          <a:stretch/>
        </p:blipFill>
        <p:spPr>
          <a:xfrm>
            <a:off x="10698527" y="1426260"/>
            <a:ext cx="1365250" cy="473075"/>
          </a:xfrm>
          <a:prstGeom prst="rect">
            <a:avLst/>
          </a:prstGeom>
        </p:spPr>
      </p:pic>
    </p:spTree>
    <p:extLst>
      <p:ext uri="{BB962C8B-B14F-4D97-AF65-F5344CB8AC3E}">
        <p14:creationId xmlns:p14="http://schemas.microsoft.com/office/powerpoint/2010/main" val="2767413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B79F-EC04-A13C-AD73-9BC2C3ABB4E7}"/>
              </a:ext>
            </a:extLst>
          </p:cNvPr>
          <p:cNvSpPr>
            <a:spLocks noGrp="1"/>
          </p:cNvSpPr>
          <p:nvPr>
            <p:ph type="title"/>
          </p:nvPr>
        </p:nvSpPr>
        <p:spPr>
          <a:xfrm>
            <a:off x="1141413" y="390835"/>
            <a:ext cx="9905998" cy="675964"/>
          </a:xfrm>
        </p:spPr>
        <p:txBody>
          <a:bodyPr/>
          <a:lstStyle/>
          <a:p>
            <a:pPr algn="ctr"/>
            <a:r>
              <a:rPr lang="en-CA" dirty="0"/>
              <a:t>data understanding</a:t>
            </a:r>
          </a:p>
        </p:txBody>
      </p:sp>
      <p:pic>
        <p:nvPicPr>
          <p:cNvPr id="6" name="Picture 5">
            <a:extLst>
              <a:ext uri="{FF2B5EF4-FFF2-40B4-BE49-F238E27FC236}">
                <a16:creationId xmlns:a16="http://schemas.microsoft.com/office/drawing/2014/main" id="{E3E22EDB-526A-F0E5-34E5-89D0EF871BB7}"/>
              </a:ext>
            </a:extLst>
          </p:cNvPr>
          <p:cNvPicPr>
            <a:picLocks noChangeAspect="1"/>
          </p:cNvPicPr>
          <p:nvPr/>
        </p:nvPicPr>
        <p:blipFill>
          <a:blip r:embed="rId2"/>
          <a:stretch>
            <a:fillRect/>
          </a:stretch>
        </p:blipFill>
        <p:spPr>
          <a:xfrm>
            <a:off x="3359920" y="1175732"/>
            <a:ext cx="5472159" cy="5489312"/>
          </a:xfrm>
          <a:prstGeom prst="rect">
            <a:avLst/>
          </a:prstGeom>
        </p:spPr>
      </p:pic>
      <p:pic>
        <p:nvPicPr>
          <p:cNvPr id="7" name="Picture 6" descr="Vestibular Infnet - Vestibular Instituto Infnet">
            <a:extLst>
              <a:ext uri="{FF2B5EF4-FFF2-40B4-BE49-F238E27FC236}">
                <a16:creationId xmlns:a16="http://schemas.microsoft.com/office/drawing/2014/main" id="{F28A18C0-4D5B-ACB3-232C-B51D53A58F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CB543585-0C9B-A1BE-1F0B-8F6FE8F9DD6A}"/>
              </a:ext>
            </a:extLst>
          </p:cNvPr>
          <p:cNvSpPr/>
          <p:nvPr/>
        </p:nvSpPr>
        <p:spPr>
          <a:xfrm>
            <a:off x="6183087" y="1826624"/>
            <a:ext cx="1776548" cy="101237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10807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7"/>
            <a:ext cx="8750826" cy="6158429"/>
          </a:xfrm>
        </p:spPr>
        <p:txBody>
          <a:bodyPr>
            <a:noAutofit/>
          </a:bodyPr>
          <a:lstStyle/>
          <a:p>
            <a:pPr marL="0" indent="0" algn="ctr">
              <a:spcBef>
                <a:spcPts val="400"/>
              </a:spcBef>
              <a:buNone/>
            </a:pPr>
            <a:r>
              <a:rPr lang="en-CA" sz="2800" b="1" dirty="0"/>
              <a:t>DATASET DESCRIPTION</a:t>
            </a:r>
          </a:p>
          <a:p>
            <a:pPr marL="0" indent="0" algn="ctr">
              <a:spcBef>
                <a:spcPts val="400"/>
              </a:spcBef>
              <a:buNone/>
            </a:pPr>
            <a:endParaRPr lang="en-CA" sz="2800" b="1" dirty="0"/>
          </a:p>
          <a:p>
            <a:pPr marL="0" indent="0">
              <a:spcBef>
                <a:spcPts val="400"/>
              </a:spcBef>
              <a:buNone/>
            </a:pPr>
            <a:r>
              <a:rPr lang="en-CA" sz="1800" dirty="0"/>
              <a:t>The competition data comprises over fifty anonymized health characteristics linked to three age-related conditions. Your goal is to predict whether a subject has or has not been diagnosed with one of these conditions -- a binary classification problem.</a:t>
            </a:r>
          </a:p>
          <a:p>
            <a:pPr marL="0" indent="0">
              <a:spcBef>
                <a:spcPts val="400"/>
              </a:spcBef>
              <a:buNone/>
            </a:pPr>
            <a:endParaRPr lang="en-CA" sz="1800" dirty="0"/>
          </a:p>
          <a:p>
            <a:pPr marL="0" indent="0">
              <a:spcBef>
                <a:spcPts val="400"/>
              </a:spcBef>
              <a:buNone/>
            </a:pPr>
            <a:r>
              <a:rPr lang="en-CA" sz="1800" dirty="0"/>
              <a:t>Note that this is a Code Competition, in which the actual test set is hidden. In this version, we give some sample data in the correct format to help you author your solutions. When your submission is scored, this example test data will be replaced with the full test set. There are about 400 rows in the full test set.</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85B8555-1E2D-F8BB-82A3-997E728B99BB}"/>
              </a:ext>
            </a:extLst>
          </p:cNvPr>
          <p:cNvPicPr>
            <a:picLocks noChangeAspect="1"/>
          </p:cNvPicPr>
          <p:nvPr/>
        </p:nvPicPr>
        <p:blipFill rotWithShape="1">
          <a:blip r:embed="rId3"/>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1920739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FD4BD-D0FE-E71D-9B53-8A8EE6AEAFB2}"/>
              </a:ext>
            </a:extLst>
          </p:cNvPr>
          <p:cNvSpPr>
            <a:spLocks noGrp="1"/>
          </p:cNvSpPr>
          <p:nvPr>
            <p:ph idx="1"/>
          </p:nvPr>
        </p:nvSpPr>
        <p:spPr>
          <a:xfrm>
            <a:off x="1487277" y="363557"/>
            <a:ext cx="8750826" cy="6158429"/>
          </a:xfrm>
        </p:spPr>
        <p:txBody>
          <a:bodyPr>
            <a:noAutofit/>
          </a:bodyPr>
          <a:lstStyle/>
          <a:p>
            <a:pPr marL="0" indent="0" algn="ctr">
              <a:spcBef>
                <a:spcPts val="400"/>
              </a:spcBef>
              <a:buNone/>
            </a:pPr>
            <a:r>
              <a:rPr lang="en-CA" sz="2000" b="1" dirty="0"/>
              <a:t>FILES AND FIELD DESCRIPTIONS</a:t>
            </a:r>
          </a:p>
          <a:p>
            <a:pPr marL="0" indent="0" algn="ctr">
              <a:spcBef>
                <a:spcPts val="400"/>
              </a:spcBef>
              <a:buNone/>
            </a:pPr>
            <a:endParaRPr lang="en-CA" sz="1800" dirty="0"/>
          </a:p>
          <a:p>
            <a:pPr marL="0" indent="0">
              <a:spcBef>
                <a:spcPts val="400"/>
              </a:spcBef>
              <a:buNone/>
            </a:pPr>
            <a:r>
              <a:rPr lang="en-CA" sz="1800" b="1" dirty="0" err="1"/>
              <a:t>train.csv</a:t>
            </a:r>
            <a:r>
              <a:rPr lang="en-CA" sz="1800" dirty="0"/>
              <a:t> - The training set.</a:t>
            </a:r>
          </a:p>
          <a:p>
            <a:pPr>
              <a:spcBef>
                <a:spcPts val="400"/>
              </a:spcBef>
            </a:pPr>
            <a:r>
              <a:rPr lang="en-CA" sz="1800" b="1" dirty="0"/>
              <a:t>Id</a:t>
            </a:r>
            <a:r>
              <a:rPr lang="en-CA" sz="1800" dirty="0"/>
              <a:t> </a:t>
            </a:r>
            <a:r>
              <a:rPr lang="en-CA" sz="1800" dirty="0">
                <a:sym typeface="Wingdings" pitchFamily="2" charset="2"/>
              </a:rPr>
              <a:t></a:t>
            </a:r>
            <a:r>
              <a:rPr lang="en-CA" sz="1800" dirty="0"/>
              <a:t> Unique identifier for each observation.</a:t>
            </a:r>
          </a:p>
          <a:p>
            <a:pPr>
              <a:spcBef>
                <a:spcPts val="400"/>
              </a:spcBef>
            </a:pPr>
            <a:r>
              <a:rPr lang="en-CA" sz="1800" b="1" dirty="0"/>
              <a:t>AB-GL</a:t>
            </a:r>
            <a:r>
              <a:rPr lang="en-CA" sz="1800" dirty="0"/>
              <a:t> </a:t>
            </a:r>
            <a:r>
              <a:rPr lang="en-CA" sz="1800" dirty="0">
                <a:sym typeface="Wingdings" pitchFamily="2" charset="2"/>
              </a:rPr>
              <a:t></a:t>
            </a:r>
            <a:r>
              <a:rPr lang="en-CA" sz="1800" dirty="0"/>
              <a:t> Fifty-six anonymized health characteristics. All are numeric except for </a:t>
            </a:r>
            <a:r>
              <a:rPr lang="en-CA" sz="1800" b="1" dirty="0"/>
              <a:t>EJ</a:t>
            </a:r>
            <a:r>
              <a:rPr lang="en-CA" sz="1800" dirty="0"/>
              <a:t>, which is categorical.</a:t>
            </a:r>
          </a:p>
          <a:p>
            <a:pPr>
              <a:spcBef>
                <a:spcPts val="400"/>
              </a:spcBef>
            </a:pPr>
            <a:r>
              <a:rPr lang="en-CA" sz="1800" b="1" dirty="0"/>
              <a:t>Class </a:t>
            </a:r>
            <a:r>
              <a:rPr lang="en-CA" sz="1800" dirty="0">
                <a:sym typeface="Wingdings" pitchFamily="2" charset="2"/>
              </a:rPr>
              <a:t> </a:t>
            </a:r>
            <a:r>
              <a:rPr lang="en-CA" sz="1800" dirty="0"/>
              <a:t>A binary target: </a:t>
            </a:r>
            <a:r>
              <a:rPr lang="en-CA" sz="1800" b="1" dirty="0"/>
              <a:t>1</a:t>
            </a:r>
            <a:r>
              <a:rPr lang="en-CA" sz="1800" dirty="0"/>
              <a:t> indicates the subject has been diagnosed with one of the three conditions, </a:t>
            </a:r>
            <a:r>
              <a:rPr lang="en-CA" sz="1800" b="1" dirty="0"/>
              <a:t>0</a:t>
            </a:r>
            <a:r>
              <a:rPr lang="en-CA" sz="1800" dirty="0"/>
              <a:t> indicates they have not.</a:t>
            </a:r>
          </a:p>
          <a:p>
            <a:pPr marL="0" indent="0">
              <a:spcBef>
                <a:spcPts val="400"/>
              </a:spcBef>
              <a:buNone/>
            </a:pPr>
            <a:endParaRPr lang="en-CA" sz="1800" dirty="0"/>
          </a:p>
          <a:p>
            <a:pPr marL="0" indent="0">
              <a:spcBef>
                <a:spcPts val="400"/>
              </a:spcBef>
              <a:buNone/>
            </a:pPr>
            <a:r>
              <a:rPr lang="en-CA" sz="1800" b="1" dirty="0" err="1"/>
              <a:t>test.csv</a:t>
            </a:r>
            <a:r>
              <a:rPr lang="en-CA" sz="1800" b="1" dirty="0"/>
              <a:t> </a:t>
            </a:r>
            <a:r>
              <a:rPr lang="en-CA" sz="1800" dirty="0"/>
              <a:t>- The test set. Your goal is to predict the probability that a subject in this set belongs to each of the two classes.</a:t>
            </a:r>
          </a:p>
        </p:txBody>
      </p:sp>
      <p:pic>
        <p:nvPicPr>
          <p:cNvPr id="5" name="Picture 4" descr="Vestibular Infnet - Vestibular Instituto Infnet">
            <a:extLst>
              <a:ext uri="{FF2B5EF4-FFF2-40B4-BE49-F238E27FC236}">
                <a16:creationId xmlns:a16="http://schemas.microsoft.com/office/drawing/2014/main" id="{C7BC4475-DF6A-5946-2520-1C0BB6CEE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77" t="-1" r="69540" b="-4226"/>
          <a:stretch/>
        </p:blipFill>
        <p:spPr bwMode="auto">
          <a:xfrm>
            <a:off x="10904192" y="166410"/>
            <a:ext cx="815248" cy="900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B5DEF51-9BA3-EF29-09AB-BE12A7CF47F0}"/>
              </a:ext>
            </a:extLst>
          </p:cNvPr>
          <p:cNvPicPr>
            <a:picLocks noChangeAspect="1"/>
          </p:cNvPicPr>
          <p:nvPr/>
        </p:nvPicPr>
        <p:blipFill rotWithShape="1">
          <a:blip r:embed="rId3"/>
          <a:srcRect l="55347" t="16652" r="19704" b="74730"/>
          <a:stretch/>
        </p:blipFill>
        <p:spPr>
          <a:xfrm>
            <a:off x="10698527" y="1426260"/>
            <a:ext cx="1365250" cy="473075"/>
          </a:xfrm>
          <a:prstGeom prst="rect">
            <a:avLst/>
          </a:prstGeom>
        </p:spPr>
      </p:pic>
    </p:spTree>
    <p:extLst>
      <p:ext uri="{BB962C8B-B14F-4D97-AF65-F5344CB8AC3E}">
        <p14:creationId xmlns:p14="http://schemas.microsoft.com/office/powerpoint/2010/main" val="3283762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8189</TotalTime>
  <Words>1814</Words>
  <Application>Microsoft Macintosh PowerPoint</Application>
  <PresentationFormat>Widescreen</PresentationFormat>
  <Paragraphs>141</Paragraphs>
  <Slides>42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Tw Cen MT</vt:lpstr>
      <vt:lpstr>Circuit</vt:lpstr>
      <vt:lpstr>Neural Networks Bootcamp Data Science &amp; Machine Learning</vt:lpstr>
      <vt:lpstr>Summary</vt:lpstr>
      <vt:lpstr>Business understanding</vt:lpstr>
      <vt:lpstr>KAGGLE COMPETITION [Link]</vt:lpstr>
      <vt:lpstr>PowerPoint Presentation</vt:lpstr>
      <vt:lpstr>PowerPoint Presentation</vt:lpstr>
      <vt:lpstr>data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PREPARATION</vt:lpstr>
      <vt:lpstr>PowerPoint Presentation</vt:lpstr>
      <vt:lpstr>PowerPoint Presentation</vt:lpstr>
      <vt:lpstr>PowerPoint Presentation</vt:lpstr>
      <vt:lpstr>data PREPARATION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Bootcamp Data Science &amp; Machine Learning</dc:title>
  <dc:creator>Bruno Motta</dc:creator>
  <cp:lastModifiedBy>Bruno Motta</cp:lastModifiedBy>
  <cp:revision>7</cp:revision>
  <dcterms:created xsi:type="dcterms:W3CDTF">2023-06-21T13:41:48Z</dcterms:created>
  <dcterms:modified xsi:type="dcterms:W3CDTF">2023-06-27T06:11:30Z</dcterms:modified>
</cp:coreProperties>
</file>